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57.jpg" ContentType="image/jpeg"/>
  <Override PartName="/ppt/media/image62.jpg" ContentType="image/jpeg"/>
  <Override PartName="/ppt/media/image6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324" r:id="rId8"/>
    <p:sldId id="262" r:id="rId9"/>
    <p:sldId id="263" r:id="rId10"/>
    <p:sldId id="264" r:id="rId11"/>
    <p:sldId id="265" r:id="rId12"/>
    <p:sldId id="268" r:id="rId13"/>
    <p:sldId id="269" r:id="rId14"/>
    <p:sldId id="271" r:id="rId15"/>
    <p:sldId id="273" r:id="rId16"/>
    <p:sldId id="276" r:id="rId17"/>
    <p:sldId id="277" r:id="rId18"/>
    <p:sldId id="279" r:id="rId19"/>
    <p:sldId id="321" r:id="rId20"/>
    <p:sldId id="280" r:id="rId21"/>
    <p:sldId id="320" r:id="rId22"/>
    <p:sldId id="313" r:id="rId23"/>
    <p:sldId id="315" r:id="rId24"/>
    <p:sldId id="314" r:id="rId25"/>
    <p:sldId id="316" r:id="rId26"/>
    <p:sldId id="319" r:id="rId27"/>
    <p:sldId id="325" r:id="rId28"/>
    <p:sldId id="326" r:id="rId29"/>
    <p:sldId id="327" r:id="rId30"/>
    <p:sldId id="312" r:id="rId3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p:cViewPr varScale="1">
        <p:scale>
          <a:sx n="55" d="100"/>
          <a:sy n="55" d="100"/>
        </p:scale>
        <p:origin x="797"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608704" y="311150"/>
            <a:ext cx="17070590" cy="13970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3900" b="1" i="0">
                <a:solidFill>
                  <a:srgbClr val="32323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rgbClr val="5270FF"/>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900" b="1" i="0">
                <a:solidFill>
                  <a:srgbClr val="323232"/>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900" b="1" i="0">
                <a:solidFill>
                  <a:srgbClr val="323232"/>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3F3D4A"/>
          </a:solidFill>
        </p:spPr>
        <p:txBody>
          <a:bodyPr wrap="square" lIns="0" tIns="0" rIns="0" bIns="0" rtlCol="0"/>
          <a:lstStyle/>
          <a:p>
            <a:endParaRPr/>
          </a:p>
        </p:txBody>
      </p:sp>
      <p:sp>
        <p:nvSpPr>
          <p:cNvPr id="2" name="Holder 2"/>
          <p:cNvSpPr>
            <a:spLocks noGrp="1"/>
          </p:cNvSpPr>
          <p:nvPr>
            <p:ph type="title"/>
          </p:nvPr>
        </p:nvSpPr>
        <p:spPr>
          <a:xfrm>
            <a:off x="4810904" y="2809506"/>
            <a:ext cx="8666190" cy="2142490"/>
          </a:xfrm>
          <a:prstGeom prst="rect">
            <a:avLst/>
          </a:prstGeom>
        </p:spPr>
        <p:txBody>
          <a:bodyPr wrap="square" lIns="0" tIns="0" rIns="0" bIns="0">
            <a:spAutoFit/>
          </a:bodyPr>
          <a:lstStyle>
            <a:lvl1pPr>
              <a:defRPr sz="13900" b="1" i="0">
                <a:solidFill>
                  <a:srgbClr val="323232"/>
                </a:solidFill>
                <a:latin typeface="Arial"/>
                <a:cs typeface="Arial"/>
              </a:defRPr>
            </a:lvl1pPr>
          </a:lstStyle>
          <a:p>
            <a:endParaRPr/>
          </a:p>
        </p:txBody>
      </p:sp>
      <p:sp>
        <p:nvSpPr>
          <p:cNvPr id="3" name="Holder 3"/>
          <p:cNvSpPr>
            <a:spLocks noGrp="1"/>
          </p:cNvSpPr>
          <p:nvPr>
            <p:ph type="body" idx="1"/>
          </p:nvPr>
        </p:nvSpPr>
        <p:spPr>
          <a:xfrm>
            <a:off x="2696264" y="4225278"/>
            <a:ext cx="12895470" cy="4264025"/>
          </a:xfrm>
          <a:prstGeom prst="rect">
            <a:avLst/>
          </a:prstGeom>
        </p:spPr>
        <p:txBody>
          <a:bodyPr wrap="square" lIns="0" tIns="0" rIns="0" bIns="0">
            <a:spAutoFit/>
          </a:bodyPr>
          <a:lstStyle>
            <a:lvl1pPr>
              <a:defRPr sz="4800" b="0" i="0">
                <a:solidFill>
                  <a:srgbClr val="5270FF"/>
                </a:solidFill>
                <a:latin typeface="Times New Roman"/>
                <a:cs typeface="Times New Roman"/>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6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4134" y="674128"/>
            <a:ext cx="1584331" cy="1288116"/>
          </a:xfrm>
          <a:prstGeom prst="rect">
            <a:avLst/>
          </a:prstGeom>
        </p:spPr>
      </p:pic>
      <p:pic>
        <p:nvPicPr>
          <p:cNvPr id="3" name="object 3"/>
          <p:cNvPicPr/>
          <p:nvPr/>
        </p:nvPicPr>
        <p:blipFill>
          <a:blip r:embed="rId3" cstate="print"/>
          <a:stretch>
            <a:fillRect/>
          </a:stretch>
        </p:blipFill>
        <p:spPr>
          <a:xfrm>
            <a:off x="7374716" y="139312"/>
            <a:ext cx="10913283" cy="10143859"/>
          </a:xfrm>
          <a:prstGeom prst="rect">
            <a:avLst/>
          </a:prstGeom>
        </p:spPr>
      </p:pic>
      <p:sp>
        <p:nvSpPr>
          <p:cNvPr id="6" name="object 6"/>
          <p:cNvSpPr txBox="1"/>
          <p:nvPr/>
        </p:nvSpPr>
        <p:spPr>
          <a:xfrm>
            <a:off x="1016000" y="7535501"/>
            <a:ext cx="4957445" cy="2269852"/>
          </a:xfrm>
          <a:prstGeom prst="rect">
            <a:avLst/>
          </a:prstGeom>
        </p:spPr>
        <p:txBody>
          <a:bodyPr vert="horz" wrap="square" lIns="0" tIns="109220" rIns="0" bIns="0" rtlCol="0">
            <a:spAutoFit/>
          </a:bodyPr>
          <a:lstStyle/>
          <a:p>
            <a:pPr marL="12700">
              <a:lnSpc>
                <a:spcPct val="100000"/>
              </a:lnSpc>
              <a:spcBef>
                <a:spcPts val="860"/>
              </a:spcBef>
            </a:pPr>
            <a:r>
              <a:rPr sz="4400" spc="10" dirty="0">
                <a:latin typeface="Times New Roman"/>
                <a:cs typeface="Times New Roman"/>
              </a:rPr>
              <a:t>Guided</a:t>
            </a:r>
            <a:r>
              <a:rPr sz="4400" spc="-30" dirty="0">
                <a:latin typeface="Times New Roman"/>
                <a:cs typeface="Times New Roman"/>
              </a:rPr>
              <a:t> </a:t>
            </a:r>
            <a:r>
              <a:rPr sz="4400" spc="10" dirty="0">
                <a:latin typeface="Times New Roman"/>
                <a:cs typeface="Times New Roman"/>
              </a:rPr>
              <a:t>by-</a:t>
            </a:r>
            <a:endParaRPr sz="4400" dirty="0">
              <a:latin typeface="Times New Roman"/>
              <a:cs typeface="Times New Roman"/>
            </a:endParaRPr>
          </a:p>
          <a:p>
            <a:pPr marL="186055">
              <a:lnSpc>
                <a:spcPct val="100000"/>
              </a:lnSpc>
              <a:spcBef>
                <a:spcPts val="975"/>
              </a:spcBef>
            </a:pPr>
            <a:r>
              <a:rPr lang="en-US" sz="4400" b="1" u="sng" spc="15" dirty="0">
                <a:latin typeface="Times New Roman"/>
                <a:cs typeface="Times New Roman"/>
              </a:rPr>
              <a:t>M</a:t>
            </a:r>
            <a:r>
              <a:rPr sz="4400" b="1" u="sng" spc="15" dirty="0">
                <a:latin typeface="Times New Roman"/>
                <a:cs typeface="Times New Roman"/>
              </a:rPr>
              <a:t>R.</a:t>
            </a:r>
            <a:r>
              <a:rPr sz="4400" b="1" u="sng" spc="-30" dirty="0">
                <a:latin typeface="Times New Roman"/>
                <a:cs typeface="Times New Roman"/>
              </a:rPr>
              <a:t> </a:t>
            </a:r>
            <a:r>
              <a:rPr lang="en-US" sz="4400" b="1" u="sng" spc="15" dirty="0">
                <a:latin typeface="Times New Roman"/>
                <a:cs typeface="Times New Roman"/>
              </a:rPr>
              <a:t>GOPAL SINGH TANDEL</a:t>
            </a:r>
            <a:endParaRPr sz="4400" u="sng" dirty="0">
              <a:latin typeface="Times New Roman"/>
              <a:cs typeface="Times New Roman"/>
            </a:endParaRPr>
          </a:p>
        </p:txBody>
      </p:sp>
      <p:sp>
        <p:nvSpPr>
          <p:cNvPr id="7" name="object 7"/>
          <p:cNvSpPr txBox="1">
            <a:spLocks noGrp="1"/>
          </p:cNvSpPr>
          <p:nvPr>
            <p:ph type="title"/>
          </p:nvPr>
        </p:nvSpPr>
        <p:spPr>
          <a:xfrm>
            <a:off x="698970" y="2857261"/>
            <a:ext cx="7911630" cy="2426305"/>
          </a:xfrm>
          <a:prstGeom prst="rect">
            <a:avLst/>
          </a:prstGeom>
        </p:spPr>
        <p:txBody>
          <a:bodyPr vert="horz" wrap="square" lIns="0" tIns="421640" rIns="0" bIns="0" rtlCol="0">
            <a:spAutoFit/>
          </a:bodyPr>
          <a:lstStyle/>
          <a:p>
            <a:pPr marL="12700" algn="ctr">
              <a:lnSpc>
                <a:spcPct val="100000"/>
              </a:lnSpc>
              <a:spcBef>
                <a:spcPts val="3320"/>
              </a:spcBef>
            </a:pPr>
            <a:r>
              <a:rPr lang="en-US" sz="6000" spc="-5" dirty="0">
                <a:solidFill>
                  <a:srgbClr val="2D8BB9"/>
                </a:solidFill>
                <a:latin typeface="Times New Roman"/>
                <a:cs typeface="Times New Roman"/>
              </a:rPr>
              <a:t>FACE RECOGNITION</a:t>
            </a:r>
            <a:br>
              <a:rPr lang="en-US" sz="3000" spc="-5" dirty="0">
                <a:solidFill>
                  <a:srgbClr val="2D8BB9"/>
                </a:solidFill>
                <a:latin typeface="Times New Roman"/>
                <a:cs typeface="Times New Roman"/>
              </a:rPr>
            </a:br>
            <a:br>
              <a:rPr lang="en-US" sz="3000" spc="-5" dirty="0">
                <a:solidFill>
                  <a:srgbClr val="2D8BB9"/>
                </a:solidFill>
                <a:latin typeface="Times New Roman"/>
                <a:cs typeface="Times New Roman"/>
              </a:rPr>
            </a:br>
            <a:r>
              <a:rPr lang="en-US" sz="4000" spc="-5" dirty="0">
                <a:solidFill>
                  <a:srgbClr val="002060"/>
                </a:solidFill>
                <a:latin typeface="Times New Roman"/>
                <a:cs typeface="Times New Roman"/>
              </a:rPr>
              <a:t>DSN-2098</a:t>
            </a:r>
            <a:endParaRPr sz="4000" dirty="0">
              <a:solidFill>
                <a:srgbClr val="002060"/>
              </a:solidFill>
              <a:latin typeface="Times New Roman"/>
              <a:cs typeface="Times New Roman"/>
            </a:endParaRPr>
          </a:p>
        </p:txBody>
      </p:sp>
      <p:sp>
        <p:nvSpPr>
          <p:cNvPr id="8" name="object 8"/>
          <p:cNvSpPr txBox="1"/>
          <p:nvPr/>
        </p:nvSpPr>
        <p:spPr>
          <a:xfrm>
            <a:off x="2692533" y="988493"/>
            <a:ext cx="3562985" cy="726440"/>
          </a:xfrm>
          <a:prstGeom prst="rect">
            <a:avLst/>
          </a:prstGeom>
        </p:spPr>
        <p:txBody>
          <a:bodyPr vert="horz" wrap="square" lIns="0" tIns="12700" rIns="0" bIns="0" rtlCol="0">
            <a:spAutoFit/>
          </a:bodyPr>
          <a:lstStyle/>
          <a:p>
            <a:pPr marL="12700">
              <a:lnSpc>
                <a:spcPct val="100000"/>
              </a:lnSpc>
              <a:spcBef>
                <a:spcPts val="100"/>
              </a:spcBef>
            </a:pPr>
            <a:r>
              <a:rPr sz="4600" spc="-5" dirty="0">
                <a:solidFill>
                  <a:srgbClr val="2D8BB9"/>
                </a:solidFill>
                <a:latin typeface="Times New Roman"/>
                <a:cs typeface="Times New Roman"/>
              </a:rPr>
              <a:t>Group</a:t>
            </a:r>
            <a:r>
              <a:rPr sz="4600" spc="-45" dirty="0">
                <a:solidFill>
                  <a:srgbClr val="2D8BB9"/>
                </a:solidFill>
                <a:latin typeface="Times New Roman"/>
                <a:cs typeface="Times New Roman"/>
              </a:rPr>
              <a:t> </a:t>
            </a:r>
            <a:r>
              <a:rPr sz="4600" spc="-5" dirty="0">
                <a:solidFill>
                  <a:srgbClr val="2D8BB9"/>
                </a:solidFill>
                <a:latin typeface="Times New Roman"/>
                <a:cs typeface="Times New Roman"/>
              </a:rPr>
              <a:t>No:</a:t>
            </a:r>
            <a:r>
              <a:rPr sz="4600" spc="-45" dirty="0">
                <a:solidFill>
                  <a:srgbClr val="2D8BB9"/>
                </a:solidFill>
                <a:latin typeface="Times New Roman"/>
                <a:cs typeface="Times New Roman"/>
              </a:rPr>
              <a:t> </a:t>
            </a:r>
            <a:r>
              <a:rPr lang="en-US" sz="4600" spc="-5" dirty="0">
                <a:solidFill>
                  <a:srgbClr val="2D8BB9"/>
                </a:solidFill>
                <a:latin typeface="Times New Roman"/>
                <a:cs typeface="Times New Roman"/>
              </a:rPr>
              <a:t>28</a:t>
            </a:r>
            <a:r>
              <a:rPr sz="4600" spc="-5" dirty="0">
                <a:solidFill>
                  <a:srgbClr val="2D8BB9"/>
                </a:solidFill>
                <a:latin typeface="Times New Roman"/>
                <a:cs typeface="Times New Roman"/>
              </a:rPr>
              <a:t>7</a:t>
            </a:r>
            <a:endParaRPr sz="46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37511" y="337774"/>
            <a:ext cx="4381499" cy="942974"/>
          </a:xfrm>
          <a:prstGeom prst="rect">
            <a:avLst/>
          </a:prstGeom>
        </p:spPr>
      </p:pic>
      <p:pic>
        <p:nvPicPr>
          <p:cNvPr id="3" name="object 3"/>
          <p:cNvPicPr/>
          <p:nvPr/>
        </p:nvPicPr>
        <p:blipFill>
          <a:blip r:embed="rId3" cstate="print"/>
          <a:stretch>
            <a:fillRect/>
          </a:stretch>
        </p:blipFill>
        <p:spPr>
          <a:xfrm>
            <a:off x="219124" y="341305"/>
            <a:ext cx="1584331" cy="1288116"/>
          </a:xfrm>
          <a:prstGeom prst="rect">
            <a:avLst/>
          </a:prstGeom>
        </p:spPr>
      </p:pic>
      <p:pic>
        <p:nvPicPr>
          <p:cNvPr id="4" name="object 4"/>
          <p:cNvPicPr/>
          <p:nvPr/>
        </p:nvPicPr>
        <p:blipFill>
          <a:blip r:embed="rId4" cstate="print"/>
          <a:stretch>
            <a:fillRect/>
          </a:stretch>
        </p:blipFill>
        <p:spPr>
          <a:xfrm>
            <a:off x="0" y="8816082"/>
            <a:ext cx="2381081" cy="1470917"/>
          </a:xfrm>
          <a:prstGeom prst="rect">
            <a:avLst/>
          </a:prstGeom>
        </p:spPr>
      </p:pic>
      <p:pic>
        <p:nvPicPr>
          <p:cNvPr id="5" name="object 5"/>
          <p:cNvPicPr/>
          <p:nvPr/>
        </p:nvPicPr>
        <p:blipFill>
          <a:blip r:embed="rId5" cstate="print"/>
          <a:stretch>
            <a:fillRect/>
          </a:stretch>
        </p:blipFill>
        <p:spPr>
          <a:xfrm>
            <a:off x="16046166" y="8894753"/>
            <a:ext cx="2241832" cy="1392245"/>
          </a:xfrm>
          <a:prstGeom prst="rect">
            <a:avLst/>
          </a:prstGeom>
        </p:spPr>
      </p:pic>
      <p:pic>
        <p:nvPicPr>
          <p:cNvPr id="6" name="object 6"/>
          <p:cNvPicPr/>
          <p:nvPr/>
        </p:nvPicPr>
        <p:blipFill>
          <a:blip r:embed="rId6" cstate="print"/>
          <a:stretch>
            <a:fillRect/>
          </a:stretch>
        </p:blipFill>
        <p:spPr>
          <a:xfrm>
            <a:off x="14262526" y="35163"/>
            <a:ext cx="4025473" cy="1686073"/>
          </a:xfrm>
          <a:prstGeom prst="rect">
            <a:avLst/>
          </a:prstGeom>
        </p:spPr>
      </p:pic>
      <p:sp>
        <p:nvSpPr>
          <p:cNvPr id="16" name="object 16"/>
          <p:cNvSpPr txBox="1">
            <a:spLocks noGrp="1"/>
          </p:cNvSpPr>
          <p:nvPr>
            <p:ph type="title"/>
          </p:nvPr>
        </p:nvSpPr>
        <p:spPr>
          <a:xfrm>
            <a:off x="3124638" y="388338"/>
            <a:ext cx="2409825" cy="817880"/>
          </a:xfrm>
          <a:prstGeom prst="rect">
            <a:avLst/>
          </a:prstGeom>
        </p:spPr>
        <p:txBody>
          <a:bodyPr vert="horz" wrap="square" lIns="0" tIns="12700" rIns="0" bIns="0" rtlCol="0">
            <a:spAutoFit/>
          </a:bodyPr>
          <a:lstStyle/>
          <a:p>
            <a:pPr marL="12700">
              <a:lnSpc>
                <a:spcPct val="100000"/>
              </a:lnSpc>
              <a:spcBef>
                <a:spcPts val="100"/>
              </a:spcBef>
            </a:pPr>
            <a:r>
              <a:rPr sz="5200" b="0" spc="495" dirty="0">
                <a:solidFill>
                  <a:srgbClr val="000000"/>
                </a:solidFill>
                <a:latin typeface="Calibri"/>
                <a:cs typeface="Calibri"/>
              </a:rPr>
              <a:t>S</a:t>
            </a:r>
            <a:r>
              <a:rPr sz="5200" b="0" spc="-150" dirty="0">
                <a:solidFill>
                  <a:srgbClr val="000000"/>
                </a:solidFill>
                <a:latin typeface="Calibri"/>
                <a:cs typeface="Calibri"/>
              </a:rPr>
              <a:t>o</a:t>
            </a:r>
            <a:r>
              <a:rPr sz="5200" b="0" spc="140" dirty="0">
                <a:solidFill>
                  <a:srgbClr val="000000"/>
                </a:solidFill>
                <a:latin typeface="Calibri"/>
                <a:cs typeface="Calibri"/>
              </a:rPr>
              <a:t>f</a:t>
            </a:r>
            <a:r>
              <a:rPr sz="5200" b="0" spc="-300" dirty="0">
                <a:solidFill>
                  <a:srgbClr val="000000"/>
                </a:solidFill>
                <a:latin typeface="Calibri"/>
                <a:cs typeface="Calibri"/>
              </a:rPr>
              <a:t>t</a:t>
            </a:r>
            <a:r>
              <a:rPr sz="5200" b="0" spc="30" dirty="0">
                <a:solidFill>
                  <a:srgbClr val="000000"/>
                </a:solidFill>
                <a:latin typeface="Calibri"/>
                <a:cs typeface="Calibri"/>
              </a:rPr>
              <a:t>w</a:t>
            </a:r>
            <a:r>
              <a:rPr sz="5200" b="0" spc="-190" dirty="0">
                <a:solidFill>
                  <a:srgbClr val="000000"/>
                </a:solidFill>
                <a:latin typeface="Calibri"/>
                <a:cs typeface="Calibri"/>
              </a:rPr>
              <a:t>a</a:t>
            </a:r>
            <a:r>
              <a:rPr sz="5200" b="0" spc="-85" dirty="0">
                <a:solidFill>
                  <a:srgbClr val="000000"/>
                </a:solidFill>
                <a:latin typeface="Calibri"/>
                <a:cs typeface="Calibri"/>
              </a:rPr>
              <a:t>r</a:t>
            </a:r>
            <a:r>
              <a:rPr sz="5200" b="0" spc="-280" dirty="0">
                <a:solidFill>
                  <a:srgbClr val="000000"/>
                </a:solidFill>
                <a:latin typeface="Calibri"/>
                <a:cs typeface="Calibri"/>
              </a:rPr>
              <a:t>e</a:t>
            </a:r>
            <a:endParaRPr sz="5200">
              <a:latin typeface="Calibri"/>
              <a:cs typeface="Calibri"/>
            </a:endParaRPr>
          </a:p>
        </p:txBody>
      </p:sp>
      <p:pic>
        <p:nvPicPr>
          <p:cNvPr id="1026" name="Picture 2" descr="The Zen of Python: A guide to Python's design principles | by Vishal Sharma  | Towards Data Science">
            <a:extLst>
              <a:ext uri="{FF2B5EF4-FFF2-40B4-BE49-F238E27FC236}">
                <a16:creationId xmlns:a16="http://schemas.microsoft.com/office/drawing/2014/main" id="{D38BA818-B0F9-4CC9-81C8-1D4D31D5F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6726" y="2004510"/>
            <a:ext cx="6853876" cy="297164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02E7E55-5521-46AE-8A65-98766E149CBE}"/>
              </a:ext>
            </a:extLst>
          </p:cNvPr>
          <p:cNvSpPr/>
          <p:nvPr/>
        </p:nvSpPr>
        <p:spPr>
          <a:xfrm>
            <a:off x="1524000" y="5524500"/>
            <a:ext cx="10363200" cy="3170099"/>
          </a:xfrm>
          <a:prstGeom prst="rect">
            <a:avLst/>
          </a:prstGeom>
        </p:spPr>
        <p:txBody>
          <a:bodyPr wrap="square">
            <a:spAutoFit/>
          </a:bodyPr>
          <a:lstStyle/>
          <a:p>
            <a:pPr fontAlgn="base"/>
            <a:r>
              <a:rPr lang="en-IN" sz="4000" b="0" i="0" dirty="0">
                <a:solidFill>
                  <a:srgbClr val="0070C0"/>
                </a:solidFill>
                <a:effectLst/>
                <a:latin typeface="Georgia" panose="02040502050405020303" pitchFamily="18" charset="0"/>
              </a:rPr>
              <a:t>LIBRARIES</a:t>
            </a:r>
          </a:p>
          <a:p>
            <a:pPr fontAlgn="base">
              <a:buFont typeface="Arial" panose="020B0604020202020204" pitchFamily="34" charset="0"/>
              <a:buChar char="•"/>
            </a:pPr>
            <a:r>
              <a:rPr lang="en-IN" sz="4000" b="0" i="0" dirty="0">
                <a:solidFill>
                  <a:srgbClr val="444444"/>
                </a:solidFill>
                <a:effectLst/>
                <a:latin typeface="Georgia" panose="02040502050405020303" pitchFamily="18" charset="0"/>
              </a:rPr>
              <a:t>cv2 – 4.5.2</a:t>
            </a:r>
          </a:p>
          <a:p>
            <a:pPr fontAlgn="base">
              <a:buFont typeface="Arial" panose="020B0604020202020204" pitchFamily="34" charset="0"/>
              <a:buChar char="•"/>
            </a:pPr>
            <a:r>
              <a:rPr lang="en-IN" sz="4000" b="0" i="0" dirty="0" err="1">
                <a:solidFill>
                  <a:srgbClr val="444444"/>
                </a:solidFill>
                <a:effectLst/>
                <a:latin typeface="Georgia" panose="02040502050405020303" pitchFamily="18" charset="0"/>
              </a:rPr>
              <a:t>numpy</a:t>
            </a:r>
            <a:r>
              <a:rPr lang="en-IN" sz="4000" b="0" i="0" dirty="0">
                <a:solidFill>
                  <a:srgbClr val="444444"/>
                </a:solidFill>
                <a:effectLst/>
                <a:latin typeface="Georgia" panose="02040502050405020303" pitchFamily="18" charset="0"/>
              </a:rPr>
              <a:t> – 1.20.3</a:t>
            </a:r>
          </a:p>
          <a:p>
            <a:pPr fontAlgn="base">
              <a:buFont typeface="Arial" panose="020B0604020202020204" pitchFamily="34" charset="0"/>
              <a:buChar char="•"/>
            </a:pPr>
            <a:r>
              <a:rPr lang="en-IN" sz="4000" b="0" i="0" dirty="0" err="1">
                <a:solidFill>
                  <a:srgbClr val="444444"/>
                </a:solidFill>
                <a:effectLst/>
                <a:latin typeface="Georgia" panose="02040502050405020303" pitchFamily="18" charset="0"/>
              </a:rPr>
              <a:t>face_recognition</a:t>
            </a:r>
            <a:r>
              <a:rPr lang="en-IN" sz="4000" b="0" i="0" dirty="0">
                <a:solidFill>
                  <a:srgbClr val="444444"/>
                </a:solidFill>
                <a:effectLst/>
                <a:latin typeface="Georgia" panose="02040502050405020303" pitchFamily="18" charset="0"/>
              </a:rPr>
              <a:t> – 1.3.0</a:t>
            </a:r>
          </a:p>
          <a:p>
            <a:pPr fontAlgn="base">
              <a:buFont typeface="Arial" panose="020B0604020202020204" pitchFamily="34" charset="0"/>
              <a:buChar char="•"/>
            </a:pPr>
            <a:r>
              <a:rPr lang="en-IN" sz="4000" dirty="0" err="1">
                <a:solidFill>
                  <a:srgbClr val="444444"/>
                </a:solidFill>
                <a:latin typeface="Georgia" panose="02040502050405020303" pitchFamily="18" charset="0"/>
              </a:rPr>
              <a:t>dlib</a:t>
            </a:r>
            <a:endParaRPr lang="en-IN" sz="4000" b="0" i="0" dirty="0">
              <a:solidFill>
                <a:srgbClr val="444444"/>
              </a:solidFill>
              <a:effectLst/>
              <a:latin typeface="Georgia" panose="02040502050405020303" pitchFamily="18" charset="0"/>
            </a:endParaRPr>
          </a:p>
        </p:txBody>
      </p:sp>
      <p:pic>
        <p:nvPicPr>
          <p:cNvPr id="7" name="Picture 2" descr="Visual Studio Download for Free - 2022 Latest Version">
            <a:extLst>
              <a:ext uri="{FF2B5EF4-FFF2-40B4-BE49-F238E27FC236}">
                <a16:creationId xmlns:a16="http://schemas.microsoft.com/office/drawing/2014/main" id="{0A8AB1B4-E9C9-4CFE-8923-2C4CC2979E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5555" y="2004509"/>
            <a:ext cx="5943290" cy="2971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703682" y="1073385"/>
            <a:ext cx="1958340" cy="216072"/>
          </a:xfrm>
          <a:prstGeom prst="rect">
            <a:avLst/>
          </a:prstGeom>
        </p:spPr>
      </p:pic>
      <p:pic>
        <p:nvPicPr>
          <p:cNvPr id="4" name="object 4"/>
          <p:cNvPicPr/>
          <p:nvPr/>
        </p:nvPicPr>
        <p:blipFill>
          <a:blip r:embed="rId3" cstate="print"/>
          <a:stretch>
            <a:fillRect/>
          </a:stretch>
        </p:blipFill>
        <p:spPr>
          <a:xfrm>
            <a:off x="42463" y="204181"/>
            <a:ext cx="1584331" cy="1288116"/>
          </a:xfrm>
          <a:prstGeom prst="rect">
            <a:avLst/>
          </a:prstGeom>
        </p:spPr>
      </p:pic>
      <p:pic>
        <p:nvPicPr>
          <p:cNvPr id="5" name="object 5"/>
          <p:cNvPicPr/>
          <p:nvPr/>
        </p:nvPicPr>
        <p:blipFill>
          <a:blip r:embed="rId4" cstate="print"/>
          <a:stretch>
            <a:fillRect/>
          </a:stretch>
        </p:blipFill>
        <p:spPr>
          <a:xfrm>
            <a:off x="15838768" y="398473"/>
            <a:ext cx="2449231" cy="1185645"/>
          </a:xfrm>
          <a:prstGeom prst="rect">
            <a:avLst/>
          </a:prstGeom>
        </p:spPr>
      </p:pic>
      <p:sp>
        <p:nvSpPr>
          <p:cNvPr id="10" name="object 10"/>
          <p:cNvSpPr txBox="1"/>
          <p:nvPr/>
        </p:nvSpPr>
        <p:spPr>
          <a:xfrm>
            <a:off x="1691527" y="0"/>
            <a:ext cx="13974444" cy="1092200"/>
          </a:xfrm>
          <a:prstGeom prst="rect">
            <a:avLst/>
          </a:prstGeom>
        </p:spPr>
        <p:txBody>
          <a:bodyPr vert="horz" wrap="square" lIns="0" tIns="12700" rIns="0" bIns="0" rtlCol="0">
            <a:spAutoFit/>
          </a:bodyPr>
          <a:lstStyle/>
          <a:p>
            <a:pPr marL="12700">
              <a:lnSpc>
                <a:spcPct val="100000"/>
              </a:lnSpc>
              <a:spcBef>
                <a:spcPts val="100"/>
              </a:spcBef>
            </a:pPr>
            <a:r>
              <a:rPr sz="7000" b="1" spc="225" dirty="0">
                <a:solidFill>
                  <a:srgbClr val="323232"/>
                </a:solidFill>
                <a:latin typeface="Calibri"/>
                <a:cs typeface="Calibri"/>
              </a:rPr>
              <a:t>Overall</a:t>
            </a:r>
            <a:r>
              <a:rPr sz="7000" b="1" spc="165" dirty="0">
                <a:solidFill>
                  <a:srgbClr val="323232"/>
                </a:solidFill>
                <a:latin typeface="Calibri"/>
                <a:cs typeface="Calibri"/>
              </a:rPr>
              <a:t> </a:t>
            </a:r>
            <a:r>
              <a:rPr sz="7000" b="1" spc="-60" dirty="0">
                <a:solidFill>
                  <a:srgbClr val="323232"/>
                </a:solidFill>
                <a:latin typeface="Calibri"/>
                <a:cs typeface="Calibri"/>
              </a:rPr>
              <a:t>system</a:t>
            </a:r>
            <a:r>
              <a:rPr sz="7000" b="1" spc="165" dirty="0">
                <a:solidFill>
                  <a:srgbClr val="323232"/>
                </a:solidFill>
                <a:latin typeface="Calibri"/>
                <a:cs typeface="Calibri"/>
              </a:rPr>
              <a:t> </a:t>
            </a:r>
            <a:r>
              <a:rPr sz="7000" b="1" spc="85" dirty="0">
                <a:solidFill>
                  <a:srgbClr val="323232"/>
                </a:solidFill>
                <a:latin typeface="Calibri"/>
                <a:cs typeface="Calibri"/>
              </a:rPr>
              <a:t>architecture</a:t>
            </a:r>
            <a:r>
              <a:rPr sz="7000" b="1" spc="165" dirty="0">
                <a:solidFill>
                  <a:srgbClr val="323232"/>
                </a:solidFill>
                <a:latin typeface="Calibri"/>
                <a:cs typeface="Calibri"/>
              </a:rPr>
              <a:t> </a:t>
            </a:r>
            <a:r>
              <a:rPr sz="7000" b="1" spc="190" dirty="0">
                <a:solidFill>
                  <a:srgbClr val="323232"/>
                </a:solidFill>
                <a:latin typeface="Calibri"/>
                <a:cs typeface="Calibri"/>
              </a:rPr>
              <a:t>diagram</a:t>
            </a:r>
            <a:endParaRPr sz="7000">
              <a:latin typeface="Calibri"/>
              <a:cs typeface="Calibri"/>
            </a:endParaRPr>
          </a:p>
        </p:txBody>
      </p:sp>
      <p:sp>
        <p:nvSpPr>
          <p:cNvPr id="12" name="AutoShape 2" descr="Architecture of proposed face detection system ">
            <a:extLst>
              <a:ext uri="{FF2B5EF4-FFF2-40B4-BE49-F238E27FC236}">
                <a16:creationId xmlns:a16="http://schemas.microsoft.com/office/drawing/2014/main" id="{C0C5CD83-1AC1-4432-9777-B0A4647F140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4" descr="Architecture of proposed face detection system ">
            <a:extLst>
              <a:ext uri="{FF2B5EF4-FFF2-40B4-BE49-F238E27FC236}">
                <a16:creationId xmlns:a16="http://schemas.microsoft.com/office/drawing/2014/main" id="{82AE0B8C-C64D-4DB2-AADE-16439B46580B}"/>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460685F3-BA39-4170-8CF7-117F6FABF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1943100"/>
            <a:ext cx="17068800" cy="80616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067315"/>
            <a:ext cx="1250675" cy="2219685"/>
          </a:xfrm>
          <a:prstGeom prst="rect">
            <a:avLst/>
          </a:prstGeom>
        </p:spPr>
      </p:pic>
      <p:pic>
        <p:nvPicPr>
          <p:cNvPr id="3" name="object 3"/>
          <p:cNvPicPr/>
          <p:nvPr/>
        </p:nvPicPr>
        <p:blipFill>
          <a:blip r:embed="rId3" cstate="print"/>
          <a:stretch>
            <a:fillRect/>
          </a:stretch>
        </p:blipFill>
        <p:spPr>
          <a:xfrm>
            <a:off x="14560511" y="7885383"/>
            <a:ext cx="3727489" cy="2401615"/>
          </a:xfrm>
          <a:prstGeom prst="rect">
            <a:avLst/>
          </a:prstGeom>
        </p:spPr>
      </p:pic>
      <p:sp>
        <p:nvSpPr>
          <p:cNvPr id="4" name="object 4"/>
          <p:cNvSpPr/>
          <p:nvPr/>
        </p:nvSpPr>
        <p:spPr>
          <a:xfrm>
            <a:off x="5233478" y="868681"/>
            <a:ext cx="6585584" cy="76200"/>
          </a:xfrm>
          <a:custGeom>
            <a:avLst/>
            <a:gdLst/>
            <a:ahLst/>
            <a:cxnLst/>
            <a:rect l="l" t="t" r="r" b="b"/>
            <a:pathLst>
              <a:path w="6585584" h="76200">
                <a:moveTo>
                  <a:pt x="6585346" y="76199"/>
                </a:moveTo>
                <a:lnTo>
                  <a:pt x="0" y="76199"/>
                </a:lnTo>
                <a:lnTo>
                  <a:pt x="0" y="0"/>
                </a:lnTo>
                <a:lnTo>
                  <a:pt x="6585346" y="0"/>
                </a:lnTo>
                <a:lnTo>
                  <a:pt x="6585346" y="76199"/>
                </a:lnTo>
                <a:close/>
              </a:path>
            </a:pathLst>
          </a:custGeom>
          <a:solidFill>
            <a:srgbClr val="7CB48A"/>
          </a:solidFill>
        </p:spPr>
        <p:txBody>
          <a:bodyPr wrap="square" lIns="0" tIns="0" rIns="0" bIns="0" rtlCol="0"/>
          <a:lstStyle/>
          <a:p>
            <a:endParaRPr/>
          </a:p>
        </p:txBody>
      </p:sp>
      <p:sp>
        <p:nvSpPr>
          <p:cNvPr id="5" name="object 5"/>
          <p:cNvSpPr txBox="1">
            <a:spLocks noGrp="1"/>
          </p:cNvSpPr>
          <p:nvPr>
            <p:ph type="title"/>
          </p:nvPr>
        </p:nvSpPr>
        <p:spPr>
          <a:xfrm>
            <a:off x="5220778" y="0"/>
            <a:ext cx="6610984" cy="1031240"/>
          </a:xfrm>
          <a:prstGeom prst="rect">
            <a:avLst/>
          </a:prstGeom>
        </p:spPr>
        <p:txBody>
          <a:bodyPr vert="horz" wrap="square" lIns="0" tIns="12700" rIns="0" bIns="0" rtlCol="0">
            <a:spAutoFit/>
          </a:bodyPr>
          <a:lstStyle/>
          <a:p>
            <a:pPr marL="12700">
              <a:lnSpc>
                <a:spcPct val="100000"/>
              </a:lnSpc>
              <a:spcBef>
                <a:spcPts val="100"/>
              </a:spcBef>
            </a:pPr>
            <a:r>
              <a:rPr sz="6600" spc="215" dirty="0">
                <a:solidFill>
                  <a:srgbClr val="7CB48A"/>
                </a:solidFill>
                <a:latin typeface="Calibri"/>
                <a:cs typeface="Calibri"/>
              </a:rPr>
              <a:t>Literature</a:t>
            </a:r>
            <a:r>
              <a:rPr sz="6600" spc="65" dirty="0">
                <a:solidFill>
                  <a:srgbClr val="7CB48A"/>
                </a:solidFill>
                <a:latin typeface="Calibri"/>
                <a:cs typeface="Calibri"/>
              </a:rPr>
              <a:t> </a:t>
            </a:r>
            <a:r>
              <a:rPr sz="6600" spc="55" dirty="0">
                <a:solidFill>
                  <a:srgbClr val="7CB48A"/>
                </a:solidFill>
                <a:latin typeface="Calibri"/>
                <a:cs typeface="Calibri"/>
              </a:rPr>
              <a:t>review:</a:t>
            </a:r>
            <a:endParaRPr sz="6600">
              <a:latin typeface="Calibri"/>
              <a:cs typeface="Calibri"/>
            </a:endParaRPr>
          </a:p>
        </p:txBody>
      </p:sp>
      <p:sp>
        <p:nvSpPr>
          <p:cNvPr id="6" name="object 6"/>
          <p:cNvSpPr txBox="1"/>
          <p:nvPr/>
        </p:nvSpPr>
        <p:spPr>
          <a:xfrm>
            <a:off x="625337" y="1564383"/>
            <a:ext cx="17483556" cy="7539243"/>
          </a:xfrm>
          <a:prstGeom prst="rect">
            <a:avLst/>
          </a:prstGeom>
        </p:spPr>
        <p:txBody>
          <a:bodyPr vert="horz" wrap="square" lIns="0" tIns="12065" rIns="0" bIns="0" rtlCol="0">
            <a:spAutoFit/>
          </a:bodyPr>
          <a:lstStyle/>
          <a:p>
            <a:r>
              <a:rPr lang="en-US" sz="4000" dirty="0"/>
              <a:t>In an experiment with ear and face recognition, using the standard principal component analysis approach , showed that the recognition performance is essentially identical using ear images or face images and combining the two for multimodal recognition results in a statistically significant performance improvement. For example, the difference in the rank-one recognition rate for the day variation experiment using the 197-image training sets is 90.9% for the multimodal biometric versus 71.6% for the ear and 70.5% for the face. </a:t>
            </a:r>
          </a:p>
          <a:p>
            <a:r>
              <a:rPr lang="en-US" sz="4000" dirty="0"/>
              <a:t>There is substantial related work in multimodal biometrics. </a:t>
            </a:r>
          </a:p>
          <a:p>
            <a:r>
              <a:rPr lang="en-US" sz="4000" dirty="0"/>
              <a:t>Use of the face and ear in combination seems more </a:t>
            </a:r>
          </a:p>
          <a:p>
            <a:r>
              <a:rPr lang="en-US" sz="4000" dirty="0"/>
              <a:t>relevant to surveillance applications.</a:t>
            </a:r>
          </a:p>
          <a:p>
            <a:endParaRPr lang="en-US" sz="4000" dirty="0"/>
          </a:p>
          <a:p>
            <a:pPr marL="12700" marR="5080">
              <a:lnSpc>
                <a:spcPct val="116500"/>
              </a:lnSpc>
              <a:spcBef>
                <a:spcPts val="95"/>
              </a:spcBef>
            </a:pPr>
            <a:endParaRPr sz="44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070811" y="3849653"/>
            <a:ext cx="6217188" cy="6437347"/>
          </a:xfrm>
          <a:prstGeom prst="rect">
            <a:avLst/>
          </a:prstGeom>
        </p:spPr>
      </p:pic>
      <p:pic>
        <p:nvPicPr>
          <p:cNvPr id="3" name="object 3"/>
          <p:cNvPicPr/>
          <p:nvPr/>
        </p:nvPicPr>
        <p:blipFill>
          <a:blip r:embed="rId3" cstate="print"/>
          <a:stretch>
            <a:fillRect/>
          </a:stretch>
        </p:blipFill>
        <p:spPr>
          <a:xfrm>
            <a:off x="0" y="8748994"/>
            <a:ext cx="1550321" cy="1538004"/>
          </a:xfrm>
          <a:prstGeom prst="rect">
            <a:avLst/>
          </a:prstGeom>
        </p:spPr>
      </p:pic>
      <p:pic>
        <p:nvPicPr>
          <p:cNvPr id="4" name="object 4"/>
          <p:cNvPicPr/>
          <p:nvPr/>
        </p:nvPicPr>
        <p:blipFill>
          <a:blip r:embed="rId4" cstate="print"/>
          <a:stretch>
            <a:fillRect/>
          </a:stretch>
        </p:blipFill>
        <p:spPr>
          <a:xfrm>
            <a:off x="13730997" y="139313"/>
            <a:ext cx="4557002" cy="1686073"/>
          </a:xfrm>
          <a:prstGeom prst="rect">
            <a:avLst/>
          </a:prstGeom>
        </p:spPr>
      </p:pic>
      <p:sp>
        <p:nvSpPr>
          <p:cNvPr id="5" name="object 5"/>
          <p:cNvSpPr/>
          <p:nvPr/>
        </p:nvSpPr>
        <p:spPr>
          <a:xfrm>
            <a:off x="348811" y="991674"/>
            <a:ext cx="4956175" cy="66675"/>
          </a:xfrm>
          <a:custGeom>
            <a:avLst/>
            <a:gdLst/>
            <a:ahLst/>
            <a:cxnLst/>
            <a:rect l="l" t="t" r="r" b="b"/>
            <a:pathLst>
              <a:path w="4956175" h="66675">
                <a:moveTo>
                  <a:pt x="4955561" y="66674"/>
                </a:moveTo>
                <a:lnTo>
                  <a:pt x="0" y="66674"/>
                </a:lnTo>
                <a:lnTo>
                  <a:pt x="0" y="0"/>
                </a:lnTo>
                <a:lnTo>
                  <a:pt x="4955561" y="0"/>
                </a:lnTo>
                <a:lnTo>
                  <a:pt x="4955561" y="66674"/>
                </a:lnTo>
                <a:close/>
              </a:path>
            </a:pathLst>
          </a:custGeom>
          <a:solidFill>
            <a:srgbClr val="00618A"/>
          </a:solidFill>
        </p:spPr>
        <p:txBody>
          <a:bodyPr wrap="square" lIns="0" tIns="0" rIns="0" bIns="0" rtlCol="0"/>
          <a:lstStyle/>
          <a:p>
            <a:endParaRPr/>
          </a:p>
        </p:txBody>
      </p:sp>
      <p:sp>
        <p:nvSpPr>
          <p:cNvPr id="6" name="object 6"/>
          <p:cNvSpPr/>
          <p:nvPr/>
        </p:nvSpPr>
        <p:spPr>
          <a:xfrm>
            <a:off x="5577267" y="991674"/>
            <a:ext cx="7622540" cy="66675"/>
          </a:xfrm>
          <a:custGeom>
            <a:avLst/>
            <a:gdLst/>
            <a:ahLst/>
            <a:cxnLst/>
            <a:rect l="l" t="t" r="r" b="b"/>
            <a:pathLst>
              <a:path w="7622540" h="66675">
                <a:moveTo>
                  <a:pt x="7622405" y="66674"/>
                </a:moveTo>
                <a:lnTo>
                  <a:pt x="0" y="66674"/>
                </a:lnTo>
                <a:lnTo>
                  <a:pt x="0" y="0"/>
                </a:lnTo>
                <a:lnTo>
                  <a:pt x="7622405" y="0"/>
                </a:lnTo>
                <a:lnTo>
                  <a:pt x="7622405" y="66674"/>
                </a:lnTo>
                <a:close/>
              </a:path>
            </a:pathLst>
          </a:custGeom>
          <a:solidFill>
            <a:srgbClr val="00618A"/>
          </a:solidFill>
        </p:spPr>
        <p:txBody>
          <a:bodyPr wrap="square" lIns="0" tIns="0" rIns="0" bIns="0" rtlCol="0"/>
          <a:lstStyle/>
          <a:p>
            <a:endParaRPr/>
          </a:p>
        </p:txBody>
      </p:sp>
      <p:sp>
        <p:nvSpPr>
          <p:cNvPr id="7" name="object 7"/>
          <p:cNvSpPr txBox="1">
            <a:spLocks noGrp="1"/>
          </p:cNvSpPr>
          <p:nvPr>
            <p:ph type="title"/>
          </p:nvPr>
        </p:nvSpPr>
        <p:spPr>
          <a:xfrm>
            <a:off x="336110" y="217069"/>
            <a:ext cx="13684689" cy="889987"/>
          </a:xfrm>
          <a:prstGeom prst="rect">
            <a:avLst/>
          </a:prstGeom>
        </p:spPr>
        <p:txBody>
          <a:bodyPr vert="horz" wrap="square" lIns="0" tIns="12700" rIns="0" bIns="0" rtlCol="0">
            <a:spAutoFit/>
          </a:bodyPr>
          <a:lstStyle/>
          <a:p>
            <a:pPr marL="12700">
              <a:lnSpc>
                <a:spcPct val="100000"/>
              </a:lnSpc>
              <a:spcBef>
                <a:spcPts val="100"/>
              </a:spcBef>
            </a:pPr>
            <a:r>
              <a:rPr sz="5700" spc="-15" dirty="0">
                <a:solidFill>
                  <a:srgbClr val="00618A"/>
                </a:solidFill>
                <a:latin typeface="Verdana"/>
                <a:cs typeface="Verdana"/>
              </a:rPr>
              <a:t>M</a:t>
            </a:r>
            <a:r>
              <a:rPr sz="5700" spc="-155" dirty="0">
                <a:solidFill>
                  <a:srgbClr val="00618A"/>
                </a:solidFill>
                <a:latin typeface="Verdana"/>
                <a:cs typeface="Verdana"/>
              </a:rPr>
              <a:t>o</a:t>
            </a:r>
            <a:r>
              <a:rPr sz="5700" spc="-100" dirty="0">
                <a:solidFill>
                  <a:srgbClr val="00618A"/>
                </a:solidFill>
                <a:latin typeface="Verdana"/>
                <a:cs typeface="Verdana"/>
              </a:rPr>
              <a:t>d</a:t>
            </a:r>
            <a:r>
              <a:rPr sz="5700" spc="-330" dirty="0">
                <a:solidFill>
                  <a:srgbClr val="00618A"/>
                </a:solidFill>
                <a:latin typeface="Verdana"/>
                <a:cs typeface="Verdana"/>
              </a:rPr>
              <a:t>u</a:t>
            </a:r>
            <a:r>
              <a:rPr sz="5700" spc="-265" dirty="0">
                <a:solidFill>
                  <a:srgbClr val="00618A"/>
                </a:solidFill>
                <a:latin typeface="Verdana"/>
                <a:cs typeface="Verdana"/>
              </a:rPr>
              <a:t>l</a:t>
            </a:r>
            <a:r>
              <a:rPr sz="5700" spc="-350" dirty="0">
                <a:solidFill>
                  <a:srgbClr val="00618A"/>
                </a:solidFill>
                <a:latin typeface="Verdana"/>
                <a:cs typeface="Verdana"/>
              </a:rPr>
              <a:t>e</a:t>
            </a:r>
            <a:r>
              <a:rPr sz="5700" spc="-395" dirty="0">
                <a:solidFill>
                  <a:srgbClr val="00618A"/>
                </a:solidFill>
                <a:latin typeface="Verdana"/>
                <a:cs typeface="Verdana"/>
              </a:rPr>
              <a:t> </a:t>
            </a:r>
            <a:r>
              <a:rPr sz="5700" spc="-100" dirty="0">
                <a:solidFill>
                  <a:srgbClr val="00618A"/>
                </a:solidFill>
                <a:latin typeface="Verdana"/>
                <a:cs typeface="Verdana"/>
              </a:rPr>
              <a:t>d</a:t>
            </a:r>
            <a:r>
              <a:rPr lang="en-IN" sz="5700" spc="-235" dirty="0">
                <a:solidFill>
                  <a:srgbClr val="00618A"/>
                </a:solidFill>
                <a:latin typeface="Verdana"/>
                <a:cs typeface="Verdana"/>
              </a:rPr>
              <a:t>e</a:t>
            </a:r>
            <a:r>
              <a:rPr sz="5700" spc="-585" dirty="0" err="1">
                <a:solidFill>
                  <a:srgbClr val="00618A"/>
                </a:solidFill>
                <a:latin typeface="Verdana"/>
                <a:cs typeface="Verdana"/>
              </a:rPr>
              <a:t>s</a:t>
            </a:r>
            <a:r>
              <a:rPr sz="5700" spc="-560" dirty="0" err="1">
                <a:solidFill>
                  <a:srgbClr val="00618A"/>
                </a:solidFill>
                <a:latin typeface="Verdana"/>
                <a:cs typeface="Verdana"/>
              </a:rPr>
              <a:t>c</a:t>
            </a:r>
            <a:r>
              <a:rPr sz="5700" dirty="0" err="1">
                <a:solidFill>
                  <a:srgbClr val="00618A"/>
                </a:solidFill>
                <a:latin typeface="Verdana"/>
                <a:cs typeface="Verdana"/>
              </a:rPr>
              <a:t>r</a:t>
            </a:r>
            <a:r>
              <a:rPr sz="5700" spc="-235" dirty="0" err="1">
                <a:solidFill>
                  <a:srgbClr val="00618A"/>
                </a:solidFill>
                <a:latin typeface="Verdana"/>
                <a:cs typeface="Verdana"/>
              </a:rPr>
              <a:t>i</a:t>
            </a:r>
            <a:r>
              <a:rPr sz="5700" spc="-100" dirty="0" err="1">
                <a:solidFill>
                  <a:srgbClr val="00618A"/>
                </a:solidFill>
                <a:latin typeface="Verdana"/>
                <a:cs typeface="Verdana"/>
              </a:rPr>
              <a:t>p</a:t>
            </a:r>
            <a:r>
              <a:rPr sz="5700" spc="-355" dirty="0" err="1">
                <a:solidFill>
                  <a:srgbClr val="00618A"/>
                </a:solidFill>
                <a:latin typeface="Verdana"/>
                <a:cs typeface="Verdana"/>
              </a:rPr>
              <a:t>t</a:t>
            </a:r>
            <a:r>
              <a:rPr sz="5700" spc="-235" dirty="0" err="1">
                <a:solidFill>
                  <a:srgbClr val="00618A"/>
                </a:solidFill>
                <a:latin typeface="Verdana"/>
                <a:cs typeface="Verdana"/>
              </a:rPr>
              <a:t>i</a:t>
            </a:r>
            <a:r>
              <a:rPr sz="5700" spc="-155" dirty="0" err="1">
                <a:solidFill>
                  <a:srgbClr val="00618A"/>
                </a:solidFill>
                <a:latin typeface="Verdana"/>
                <a:cs typeface="Verdana"/>
              </a:rPr>
              <a:t>o</a:t>
            </a:r>
            <a:r>
              <a:rPr sz="5700" spc="-295" dirty="0" err="1">
                <a:solidFill>
                  <a:srgbClr val="00618A"/>
                </a:solidFill>
                <a:latin typeface="Verdana"/>
                <a:cs typeface="Verdana"/>
              </a:rPr>
              <a:t>n</a:t>
            </a:r>
            <a:r>
              <a:rPr sz="5700" spc="-395" dirty="0">
                <a:solidFill>
                  <a:srgbClr val="00618A"/>
                </a:solidFill>
                <a:latin typeface="Verdana"/>
                <a:cs typeface="Verdana"/>
              </a:rPr>
              <a:t> </a:t>
            </a:r>
            <a:r>
              <a:rPr sz="5700" spc="80" dirty="0">
                <a:solidFill>
                  <a:srgbClr val="00618A"/>
                </a:solidFill>
                <a:latin typeface="Verdana"/>
                <a:cs typeface="Verdana"/>
              </a:rPr>
              <a:t>a</a:t>
            </a:r>
            <a:r>
              <a:rPr sz="5700" spc="-300" dirty="0">
                <a:solidFill>
                  <a:srgbClr val="00618A"/>
                </a:solidFill>
                <a:latin typeface="Verdana"/>
                <a:cs typeface="Verdana"/>
              </a:rPr>
              <a:t>n</a:t>
            </a:r>
            <a:r>
              <a:rPr sz="5700" spc="-95" dirty="0">
                <a:solidFill>
                  <a:srgbClr val="00618A"/>
                </a:solidFill>
                <a:latin typeface="Verdana"/>
                <a:cs typeface="Verdana"/>
              </a:rPr>
              <a:t>d</a:t>
            </a:r>
            <a:r>
              <a:rPr sz="5700" spc="-395" dirty="0">
                <a:solidFill>
                  <a:srgbClr val="00618A"/>
                </a:solidFill>
                <a:latin typeface="Verdana"/>
                <a:cs typeface="Verdana"/>
              </a:rPr>
              <a:t> </a:t>
            </a:r>
            <a:r>
              <a:rPr sz="5700" spc="-50" dirty="0">
                <a:solidFill>
                  <a:srgbClr val="00618A"/>
                </a:solidFill>
                <a:latin typeface="Verdana"/>
                <a:cs typeface="Verdana"/>
              </a:rPr>
              <a:t>W</a:t>
            </a:r>
            <a:r>
              <a:rPr sz="5700" spc="-155" dirty="0">
                <a:solidFill>
                  <a:srgbClr val="00618A"/>
                </a:solidFill>
                <a:latin typeface="Verdana"/>
                <a:cs typeface="Verdana"/>
              </a:rPr>
              <a:t>o</a:t>
            </a:r>
            <a:r>
              <a:rPr sz="5700" dirty="0">
                <a:solidFill>
                  <a:srgbClr val="00618A"/>
                </a:solidFill>
                <a:latin typeface="Verdana"/>
                <a:cs typeface="Verdana"/>
              </a:rPr>
              <a:t>r</a:t>
            </a:r>
            <a:r>
              <a:rPr sz="5700" spc="-150" dirty="0">
                <a:solidFill>
                  <a:srgbClr val="00618A"/>
                </a:solidFill>
                <a:latin typeface="Verdana"/>
                <a:cs typeface="Verdana"/>
              </a:rPr>
              <a:t>k</a:t>
            </a:r>
            <a:r>
              <a:rPr sz="5700" spc="-275" dirty="0">
                <a:solidFill>
                  <a:srgbClr val="00618A"/>
                </a:solidFill>
                <a:latin typeface="Verdana"/>
                <a:cs typeface="Verdana"/>
              </a:rPr>
              <a:t>f</a:t>
            </a:r>
            <a:r>
              <a:rPr sz="5700" spc="-265" dirty="0">
                <a:solidFill>
                  <a:srgbClr val="00618A"/>
                </a:solidFill>
                <a:latin typeface="Verdana"/>
                <a:cs typeface="Verdana"/>
              </a:rPr>
              <a:t>l</a:t>
            </a:r>
            <a:r>
              <a:rPr sz="5700" spc="-155" dirty="0">
                <a:solidFill>
                  <a:srgbClr val="00618A"/>
                </a:solidFill>
                <a:latin typeface="Verdana"/>
                <a:cs typeface="Verdana"/>
              </a:rPr>
              <a:t>o</a:t>
            </a:r>
            <a:r>
              <a:rPr sz="5700" spc="30" dirty="0">
                <a:solidFill>
                  <a:srgbClr val="00618A"/>
                </a:solidFill>
                <a:latin typeface="Verdana"/>
                <a:cs typeface="Verdana"/>
              </a:rPr>
              <a:t>w</a:t>
            </a:r>
            <a:r>
              <a:rPr sz="5700" spc="-305" dirty="0">
                <a:solidFill>
                  <a:srgbClr val="00618A"/>
                </a:solidFill>
                <a:latin typeface="Verdana"/>
                <a:cs typeface="Verdana"/>
              </a:rPr>
              <a:t>:</a:t>
            </a:r>
            <a:endParaRPr sz="5700" dirty="0">
              <a:latin typeface="Verdana"/>
              <a:cs typeface="Verdana"/>
            </a:endParaRPr>
          </a:p>
        </p:txBody>
      </p:sp>
      <p:sp>
        <p:nvSpPr>
          <p:cNvPr id="17" name="Rectangle 16">
            <a:extLst>
              <a:ext uri="{FF2B5EF4-FFF2-40B4-BE49-F238E27FC236}">
                <a16:creationId xmlns:a16="http://schemas.microsoft.com/office/drawing/2014/main" id="{038ED36E-E006-4A11-8D5E-3E90A0680788}"/>
              </a:ext>
            </a:extLst>
          </p:cNvPr>
          <p:cNvSpPr/>
          <p:nvPr/>
        </p:nvSpPr>
        <p:spPr>
          <a:xfrm>
            <a:off x="839470" y="1714500"/>
            <a:ext cx="12876530" cy="6340197"/>
          </a:xfrm>
          <a:prstGeom prst="rect">
            <a:avLst/>
          </a:prstGeom>
        </p:spPr>
        <p:txBody>
          <a:bodyPr wrap="square">
            <a:spAutoFit/>
          </a:bodyPr>
          <a:lstStyle/>
          <a:p>
            <a:pPr fontAlgn="base"/>
            <a:r>
              <a:rPr lang="en-US" sz="5400" b="0" i="0" dirty="0">
                <a:solidFill>
                  <a:srgbClr val="0070C0"/>
                </a:solidFill>
                <a:effectLst/>
              </a:rPr>
              <a:t>1. Prepare the dataset</a:t>
            </a:r>
          </a:p>
          <a:p>
            <a:pPr fontAlgn="base"/>
            <a:r>
              <a:rPr lang="en-US" sz="4400" b="0" i="0" dirty="0">
                <a:effectLst/>
              </a:rPr>
              <a:t>Create 2 directories, train and test. Pick an image for each of the cast from the internet and download it onto our “train” directory. </a:t>
            </a:r>
          </a:p>
          <a:p>
            <a:pPr fontAlgn="base"/>
            <a:r>
              <a:rPr lang="en-US" sz="4400" dirty="0"/>
              <a:t>We have to make sure that the images we’ve selected show the features of the face well enough for the classifier.</a:t>
            </a:r>
          </a:p>
          <a:p>
            <a:br>
              <a:rPr lang="en-US" sz="4400" dirty="0"/>
            </a:br>
            <a:endParaRPr lang="en-US" sz="4400" b="0" i="0" dirty="0">
              <a:solidFill>
                <a:srgbClr val="444444"/>
              </a:solidFill>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098907"/>
            <a:ext cx="3086453" cy="3188091"/>
          </a:xfrm>
          <a:prstGeom prst="rect">
            <a:avLst/>
          </a:prstGeom>
        </p:spPr>
      </p:pic>
      <p:pic>
        <p:nvPicPr>
          <p:cNvPr id="3" name="object 3"/>
          <p:cNvPicPr/>
          <p:nvPr/>
        </p:nvPicPr>
        <p:blipFill>
          <a:blip r:embed="rId3" cstate="print"/>
          <a:stretch>
            <a:fillRect/>
          </a:stretch>
        </p:blipFill>
        <p:spPr>
          <a:xfrm>
            <a:off x="13639587" y="0"/>
            <a:ext cx="4648410" cy="1279162"/>
          </a:xfrm>
          <a:prstGeom prst="rect">
            <a:avLst/>
          </a:prstGeom>
        </p:spPr>
      </p:pic>
      <p:pic>
        <p:nvPicPr>
          <p:cNvPr id="4" name="object 4"/>
          <p:cNvPicPr/>
          <p:nvPr/>
        </p:nvPicPr>
        <p:blipFill>
          <a:blip r:embed="rId4" cstate="print"/>
          <a:stretch>
            <a:fillRect/>
          </a:stretch>
        </p:blipFill>
        <p:spPr>
          <a:xfrm>
            <a:off x="834023" y="4452077"/>
            <a:ext cx="171449" cy="171449"/>
          </a:xfrm>
          <a:prstGeom prst="rect">
            <a:avLst/>
          </a:prstGeom>
        </p:spPr>
      </p:pic>
      <p:pic>
        <p:nvPicPr>
          <p:cNvPr id="5" name="object 5"/>
          <p:cNvPicPr/>
          <p:nvPr/>
        </p:nvPicPr>
        <p:blipFill>
          <a:blip r:embed="rId5" cstate="print"/>
          <a:stretch>
            <a:fillRect/>
          </a:stretch>
        </p:blipFill>
        <p:spPr>
          <a:xfrm>
            <a:off x="834023" y="5137877"/>
            <a:ext cx="171449" cy="171449"/>
          </a:xfrm>
          <a:prstGeom prst="rect">
            <a:avLst/>
          </a:prstGeom>
        </p:spPr>
      </p:pic>
      <p:pic>
        <p:nvPicPr>
          <p:cNvPr id="6" name="object 6"/>
          <p:cNvPicPr/>
          <p:nvPr/>
        </p:nvPicPr>
        <p:blipFill>
          <a:blip r:embed="rId4" cstate="print"/>
          <a:stretch>
            <a:fillRect/>
          </a:stretch>
        </p:blipFill>
        <p:spPr>
          <a:xfrm>
            <a:off x="834023" y="5823677"/>
            <a:ext cx="171449" cy="171449"/>
          </a:xfrm>
          <a:prstGeom prst="rect">
            <a:avLst/>
          </a:prstGeom>
        </p:spPr>
      </p:pic>
      <p:pic>
        <p:nvPicPr>
          <p:cNvPr id="7" name="object 7"/>
          <p:cNvPicPr/>
          <p:nvPr/>
        </p:nvPicPr>
        <p:blipFill>
          <a:blip r:embed="rId6" cstate="print"/>
          <a:stretch>
            <a:fillRect/>
          </a:stretch>
        </p:blipFill>
        <p:spPr>
          <a:xfrm>
            <a:off x="834023" y="6509477"/>
            <a:ext cx="171449" cy="171449"/>
          </a:xfrm>
          <a:prstGeom prst="rect">
            <a:avLst/>
          </a:prstGeom>
        </p:spPr>
      </p:pic>
      <p:sp>
        <p:nvSpPr>
          <p:cNvPr id="14" name="Rectangle 13">
            <a:extLst>
              <a:ext uri="{FF2B5EF4-FFF2-40B4-BE49-F238E27FC236}">
                <a16:creationId xmlns:a16="http://schemas.microsoft.com/office/drawing/2014/main" id="{CEBEBBB9-1990-4358-8871-871F09835A9D}"/>
              </a:ext>
            </a:extLst>
          </p:cNvPr>
          <p:cNvSpPr/>
          <p:nvPr/>
        </p:nvSpPr>
        <p:spPr>
          <a:xfrm>
            <a:off x="1295400" y="639581"/>
            <a:ext cx="9144000" cy="1938992"/>
          </a:xfrm>
          <a:prstGeom prst="rect">
            <a:avLst/>
          </a:prstGeom>
        </p:spPr>
        <p:txBody>
          <a:bodyPr>
            <a:spAutoFit/>
          </a:bodyPr>
          <a:lstStyle/>
          <a:p>
            <a:r>
              <a:rPr lang="en-IN" sz="6000" dirty="0">
                <a:latin typeface="+mj-lt"/>
              </a:rPr>
              <a:t>2. Train the model</a:t>
            </a:r>
            <a:br>
              <a:rPr lang="en-IN" sz="6000" b="0" dirty="0">
                <a:latin typeface="+mj-lt"/>
              </a:rPr>
            </a:br>
            <a:endParaRPr lang="en-IN" sz="6000" dirty="0">
              <a:latin typeface="+mj-lt"/>
            </a:endParaRPr>
          </a:p>
        </p:txBody>
      </p:sp>
      <p:sp>
        <p:nvSpPr>
          <p:cNvPr id="8" name="TextBox 7">
            <a:extLst>
              <a:ext uri="{FF2B5EF4-FFF2-40B4-BE49-F238E27FC236}">
                <a16:creationId xmlns:a16="http://schemas.microsoft.com/office/drawing/2014/main" id="{CCFF2876-B808-98F9-601B-22D95E5A63BF}"/>
              </a:ext>
            </a:extLst>
          </p:cNvPr>
          <p:cNvSpPr txBox="1"/>
          <p:nvPr/>
        </p:nvSpPr>
        <p:spPr>
          <a:xfrm>
            <a:off x="1447800" y="2382943"/>
            <a:ext cx="14733068" cy="3970318"/>
          </a:xfrm>
          <a:prstGeom prst="rect">
            <a:avLst/>
          </a:prstGeom>
          <a:noFill/>
        </p:spPr>
        <p:txBody>
          <a:bodyPr wrap="square" rtlCol="0">
            <a:spAutoFit/>
          </a:bodyPr>
          <a:lstStyle/>
          <a:p>
            <a:r>
              <a:rPr lang="en-IN" sz="3600" b="0" i="1" dirty="0">
                <a:solidFill>
                  <a:srgbClr val="CE82FF"/>
                </a:solidFill>
                <a:effectLst/>
                <a:latin typeface="Consolas" panose="020B0609020204030204" pitchFamily="49" charset="0"/>
              </a:rPr>
              <a:t>for</a:t>
            </a:r>
            <a:r>
              <a:rPr lang="en-IN" sz="3600" b="0" dirty="0">
                <a:solidFill>
                  <a:srgbClr val="FFFFFF"/>
                </a:solidFill>
                <a:effectLst/>
                <a:latin typeface="Consolas" panose="020B0609020204030204" pitchFamily="49" charset="0"/>
              </a:rPr>
              <a:t> </a:t>
            </a:r>
            <a:r>
              <a:rPr lang="en-IN" sz="3600" b="0" dirty="0">
                <a:solidFill>
                  <a:srgbClr val="FF4B4B"/>
                </a:solidFill>
                <a:effectLst/>
                <a:latin typeface="Consolas" panose="020B0609020204030204" pitchFamily="49" charset="0"/>
              </a:rPr>
              <a:t>x</a:t>
            </a:r>
            <a:r>
              <a:rPr lang="en-IN" sz="3600" b="0" dirty="0">
                <a:solidFill>
                  <a:srgbClr val="FFFFFF"/>
                </a:solidFill>
                <a:effectLst/>
                <a:latin typeface="Consolas" panose="020B0609020204030204" pitchFamily="49" charset="0"/>
              </a:rPr>
              <a:t> </a:t>
            </a:r>
            <a:r>
              <a:rPr lang="en-IN" sz="3600" b="0" i="1" dirty="0">
                <a:solidFill>
                  <a:srgbClr val="CE82FF"/>
                </a:solidFill>
                <a:effectLst/>
                <a:latin typeface="Consolas" panose="020B0609020204030204" pitchFamily="49" charset="0"/>
              </a:rPr>
              <a:t>in</a:t>
            </a:r>
            <a:r>
              <a:rPr lang="en-IN" sz="3600" b="0" dirty="0">
                <a:solidFill>
                  <a:srgbClr val="FFFFFF"/>
                </a:solidFill>
                <a:effectLst/>
                <a:latin typeface="Consolas" panose="020B0609020204030204" pitchFamily="49" charset="0"/>
              </a:rPr>
              <a:t> </a:t>
            </a:r>
            <a:r>
              <a:rPr lang="en-IN" sz="3600" b="0" dirty="0" err="1">
                <a:solidFill>
                  <a:srgbClr val="FFC800"/>
                </a:solidFill>
                <a:effectLst/>
                <a:latin typeface="Consolas" panose="020B0609020204030204" pitchFamily="49" charset="0"/>
              </a:rPr>
              <a:t>os</a:t>
            </a:r>
            <a:r>
              <a:rPr lang="en-IN" sz="3600" b="0" dirty="0" err="1">
                <a:solidFill>
                  <a:srgbClr val="FFFFFF"/>
                </a:solidFill>
                <a:effectLst/>
                <a:latin typeface="Consolas" panose="020B0609020204030204" pitchFamily="49" charset="0"/>
              </a:rPr>
              <a:t>.</a:t>
            </a:r>
            <a:r>
              <a:rPr lang="en-IN" sz="3600" b="0" dirty="0" err="1">
                <a:solidFill>
                  <a:srgbClr val="1CB0F6"/>
                </a:solidFill>
                <a:effectLst/>
                <a:latin typeface="Consolas" panose="020B0609020204030204" pitchFamily="49" charset="0"/>
              </a:rPr>
              <a:t>listdir</a:t>
            </a:r>
            <a:r>
              <a:rPr lang="en-IN" sz="3600" b="0" dirty="0">
                <a:solidFill>
                  <a:srgbClr val="FFFFFF"/>
                </a:solidFill>
                <a:effectLst/>
                <a:latin typeface="Consolas" panose="020B0609020204030204" pitchFamily="49" charset="0"/>
              </a:rPr>
              <a:t>(</a:t>
            </a:r>
            <a:r>
              <a:rPr lang="en-IN" sz="3600" b="0" dirty="0">
                <a:solidFill>
                  <a:srgbClr val="FF4B4B"/>
                </a:solidFill>
                <a:effectLst/>
                <a:latin typeface="Consolas" panose="020B0609020204030204" pitchFamily="49" charset="0"/>
              </a:rPr>
              <a:t>path</a:t>
            </a:r>
            <a:r>
              <a:rPr lang="en-IN" sz="3600" b="0" dirty="0">
                <a:solidFill>
                  <a:srgbClr val="FFFFFF"/>
                </a:solidFill>
                <a:effectLst/>
                <a:latin typeface="Consolas" panose="020B0609020204030204" pitchFamily="49" charset="0"/>
              </a:rPr>
              <a:t>):</a:t>
            </a:r>
          </a:p>
          <a:p>
            <a:r>
              <a:rPr lang="en-IN" sz="3600" b="0" dirty="0">
                <a:solidFill>
                  <a:srgbClr val="FFFFFF"/>
                </a:solidFill>
                <a:effectLst/>
                <a:latin typeface="Consolas" panose="020B0609020204030204" pitchFamily="49" charset="0"/>
              </a:rPr>
              <a:t>    </a:t>
            </a:r>
            <a:r>
              <a:rPr lang="en-IN" sz="3600" b="0" dirty="0">
                <a:solidFill>
                  <a:srgbClr val="FF4B4B"/>
                </a:solidFill>
                <a:effectLst/>
                <a:latin typeface="Consolas" panose="020B0609020204030204" pitchFamily="49" charset="0"/>
              </a:rPr>
              <a:t>image</a:t>
            </a:r>
            <a:r>
              <a:rPr lang="en-IN" sz="3600" b="0" dirty="0">
                <a:solidFill>
                  <a:srgbClr val="FFFFFF"/>
                </a:solidFill>
                <a:effectLst/>
                <a:latin typeface="Consolas" panose="020B0609020204030204" pitchFamily="49" charset="0"/>
              </a:rPr>
              <a:t> </a:t>
            </a:r>
            <a:r>
              <a:rPr lang="en-IN" sz="3600" b="0" dirty="0">
                <a:solidFill>
                  <a:srgbClr val="56B6C2"/>
                </a:solidFill>
                <a:effectLst/>
                <a:latin typeface="Consolas" panose="020B0609020204030204" pitchFamily="49" charset="0"/>
              </a:rPr>
              <a:t>=</a:t>
            </a:r>
            <a:r>
              <a:rPr lang="en-IN" sz="3600" b="0" dirty="0">
                <a:solidFill>
                  <a:srgbClr val="FFFFFF"/>
                </a:solidFill>
                <a:effectLst/>
                <a:latin typeface="Consolas" panose="020B0609020204030204" pitchFamily="49" charset="0"/>
              </a:rPr>
              <a:t> </a:t>
            </a:r>
            <a:r>
              <a:rPr lang="en-IN" sz="3600" b="0" dirty="0" err="1">
                <a:solidFill>
                  <a:srgbClr val="FFC800"/>
                </a:solidFill>
                <a:effectLst/>
                <a:latin typeface="Consolas" panose="020B0609020204030204" pitchFamily="49" charset="0"/>
              </a:rPr>
              <a:t>fr</a:t>
            </a:r>
            <a:r>
              <a:rPr lang="en-IN" sz="3600" b="0" dirty="0" err="1">
                <a:solidFill>
                  <a:srgbClr val="FFFFFF"/>
                </a:solidFill>
                <a:effectLst/>
                <a:latin typeface="Consolas" panose="020B0609020204030204" pitchFamily="49" charset="0"/>
              </a:rPr>
              <a:t>.</a:t>
            </a:r>
            <a:r>
              <a:rPr lang="en-IN" sz="3600" b="0" dirty="0" err="1">
                <a:solidFill>
                  <a:srgbClr val="1CB0F6"/>
                </a:solidFill>
                <a:effectLst/>
                <a:latin typeface="Consolas" panose="020B0609020204030204" pitchFamily="49" charset="0"/>
              </a:rPr>
              <a:t>load_image_file</a:t>
            </a:r>
            <a:r>
              <a:rPr lang="en-IN" sz="3600" b="0" dirty="0">
                <a:solidFill>
                  <a:srgbClr val="FFFFFF"/>
                </a:solidFill>
                <a:effectLst/>
                <a:latin typeface="Consolas" panose="020B0609020204030204" pitchFamily="49" charset="0"/>
              </a:rPr>
              <a:t>(</a:t>
            </a:r>
            <a:r>
              <a:rPr lang="en-IN" sz="3600" b="0" dirty="0">
                <a:solidFill>
                  <a:srgbClr val="FF4B4B"/>
                </a:solidFill>
                <a:effectLst/>
                <a:latin typeface="Consolas" panose="020B0609020204030204" pitchFamily="49" charset="0"/>
              </a:rPr>
              <a:t>path</a:t>
            </a:r>
            <a:r>
              <a:rPr lang="en-IN" sz="3600" b="0" dirty="0">
                <a:solidFill>
                  <a:srgbClr val="FFFFFF"/>
                </a:solidFill>
                <a:effectLst/>
                <a:latin typeface="Consolas" panose="020B0609020204030204" pitchFamily="49" charset="0"/>
              </a:rPr>
              <a:t> </a:t>
            </a:r>
            <a:r>
              <a:rPr lang="en-IN" sz="3600" b="0" dirty="0">
                <a:solidFill>
                  <a:srgbClr val="56B6C2"/>
                </a:solidFill>
                <a:effectLst/>
                <a:latin typeface="Consolas" panose="020B0609020204030204" pitchFamily="49" charset="0"/>
              </a:rPr>
              <a:t>+</a:t>
            </a:r>
            <a:r>
              <a:rPr lang="en-IN" sz="3600" b="0" dirty="0">
                <a:solidFill>
                  <a:srgbClr val="FFFFFF"/>
                </a:solidFill>
                <a:effectLst/>
                <a:latin typeface="Consolas" panose="020B0609020204030204" pitchFamily="49" charset="0"/>
              </a:rPr>
              <a:t> </a:t>
            </a:r>
            <a:r>
              <a:rPr lang="en-IN" sz="3600" b="0" dirty="0">
                <a:solidFill>
                  <a:srgbClr val="FF4B4B"/>
                </a:solidFill>
                <a:effectLst/>
                <a:latin typeface="Consolas" panose="020B0609020204030204" pitchFamily="49" charset="0"/>
              </a:rPr>
              <a:t>x</a:t>
            </a:r>
            <a:r>
              <a:rPr lang="en-IN" sz="3600" b="0" dirty="0">
                <a:solidFill>
                  <a:srgbClr val="FFFFFF"/>
                </a:solidFill>
                <a:effectLst/>
                <a:latin typeface="Consolas" panose="020B0609020204030204" pitchFamily="49" charset="0"/>
              </a:rPr>
              <a:t>)</a:t>
            </a:r>
          </a:p>
          <a:p>
            <a:r>
              <a:rPr lang="en-IN" sz="3600" b="0" dirty="0">
                <a:solidFill>
                  <a:srgbClr val="FFFFFF"/>
                </a:solidFill>
                <a:effectLst/>
                <a:latin typeface="Consolas" panose="020B0609020204030204" pitchFamily="49" charset="0"/>
              </a:rPr>
              <a:t>    </a:t>
            </a:r>
            <a:r>
              <a:rPr lang="en-IN" sz="3600" b="0" dirty="0" err="1">
                <a:solidFill>
                  <a:srgbClr val="FF4B4B"/>
                </a:solidFill>
                <a:effectLst/>
                <a:latin typeface="Consolas" panose="020B0609020204030204" pitchFamily="49" charset="0"/>
              </a:rPr>
              <a:t>image_path</a:t>
            </a:r>
            <a:r>
              <a:rPr lang="en-IN" sz="3600" b="0" dirty="0">
                <a:solidFill>
                  <a:srgbClr val="FFFFFF"/>
                </a:solidFill>
                <a:effectLst/>
                <a:latin typeface="Consolas" panose="020B0609020204030204" pitchFamily="49" charset="0"/>
              </a:rPr>
              <a:t> </a:t>
            </a:r>
            <a:r>
              <a:rPr lang="en-IN" sz="3600" b="0" dirty="0">
                <a:solidFill>
                  <a:srgbClr val="56B6C2"/>
                </a:solidFill>
                <a:effectLst/>
                <a:latin typeface="Consolas" panose="020B0609020204030204" pitchFamily="49" charset="0"/>
              </a:rPr>
              <a:t>=</a:t>
            </a:r>
            <a:r>
              <a:rPr lang="en-IN" sz="3600" b="0" dirty="0">
                <a:solidFill>
                  <a:srgbClr val="FFFFFF"/>
                </a:solidFill>
                <a:effectLst/>
                <a:latin typeface="Consolas" panose="020B0609020204030204" pitchFamily="49" charset="0"/>
              </a:rPr>
              <a:t> </a:t>
            </a:r>
            <a:r>
              <a:rPr lang="en-IN" sz="3600" b="0" dirty="0">
                <a:solidFill>
                  <a:srgbClr val="FF4B4B"/>
                </a:solidFill>
                <a:effectLst/>
                <a:latin typeface="Consolas" panose="020B0609020204030204" pitchFamily="49" charset="0"/>
              </a:rPr>
              <a:t>path</a:t>
            </a:r>
            <a:r>
              <a:rPr lang="en-IN" sz="3600" b="0" dirty="0">
                <a:solidFill>
                  <a:srgbClr val="FFFFFF"/>
                </a:solidFill>
                <a:effectLst/>
                <a:latin typeface="Consolas" panose="020B0609020204030204" pitchFamily="49" charset="0"/>
              </a:rPr>
              <a:t> </a:t>
            </a:r>
            <a:r>
              <a:rPr lang="en-IN" sz="3600" b="0" dirty="0">
                <a:solidFill>
                  <a:srgbClr val="56B6C2"/>
                </a:solidFill>
                <a:effectLst/>
                <a:latin typeface="Consolas" panose="020B0609020204030204" pitchFamily="49" charset="0"/>
              </a:rPr>
              <a:t>+</a:t>
            </a:r>
            <a:r>
              <a:rPr lang="en-IN" sz="3600" b="0" dirty="0">
                <a:solidFill>
                  <a:srgbClr val="FFFFFF"/>
                </a:solidFill>
                <a:effectLst/>
                <a:latin typeface="Consolas" panose="020B0609020204030204" pitchFamily="49" charset="0"/>
              </a:rPr>
              <a:t> </a:t>
            </a:r>
            <a:r>
              <a:rPr lang="en-IN" sz="3600" b="0" dirty="0">
                <a:solidFill>
                  <a:srgbClr val="FF4B4B"/>
                </a:solidFill>
                <a:effectLst/>
                <a:latin typeface="Consolas" panose="020B0609020204030204" pitchFamily="49" charset="0"/>
              </a:rPr>
              <a:t>x</a:t>
            </a:r>
            <a:endParaRPr lang="en-IN" sz="3600" b="0" dirty="0">
              <a:solidFill>
                <a:srgbClr val="FFFFFF"/>
              </a:solidFill>
              <a:effectLst/>
              <a:latin typeface="Consolas" panose="020B0609020204030204" pitchFamily="49" charset="0"/>
            </a:endParaRPr>
          </a:p>
          <a:p>
            <a:r>
              <a:rPr lang="en-IN" sz="3600" b="0" dirty="0">
                <a:solidFill>
                  <a:srgbClr val="FFFFFF"/>
                </a:solidFill>
                <a:effectLst/>
                <a:latin typeface="Consolas" panose="020B0609020204030204" pitchFamily="49" charset="0"/>
              </a:rPr>
              <a:t>    </a:t>
            </a:r>
            <a:r>
              <a:rPr lang="en-IN" sz="3600" b="0" dirty="0">
                <a:solidFill>
                  <a:srgbClr val="FF4B4B"/>
                </a:solidFill>
                <a:effectLst/>
                <a:latin typeface="Consolas" panose="020B0609020204030204" pitchFamily="49" charset="0"/>
              </a:rPr>
              <a:t>encoding</a:t>
            </a:r>
            <a:r>
              <a:rPr lang="en-IN" sz="3600" b="0" dirty="0">
                <a:solidFill>
                  <a:srgbClr val="FFFFFF"/>
                </a:solidFill>
                <a:effectLst/>
                <a:latin typeface="Consolas" panose="020B0609020204030204" pitchFamily="49" charset="0"/>
              </a:rPr>
              <a:t> </a:t>
            </a:r>
            <a:r>
              <a:rPr lang="en-IN" sz="3600" b="0" dirty="0">
                <a:solidFill>
                  <a:srgbClr val="56B6C2"/>
                </a:solidFill>
                <a:effectLst/>
                <a:latin typeface="Consolas" panose="020B0609020204030204" pitchFamily="49" charset="0"/>
              </a:rPr>
              <a:t>=</a:t>
            </a:r>
            <a:r>
              <a:rPr lang="en-IN" sz="3600" b="0" dirty="0">
                <a:solidFill>
                  <a:srgbClr val="FFFFFF"/>
                </a:solidFill>
                <a:effectLst/>
                <a:latin typeface="Consolas" panose="020B0609020204030204" pitchFamily="49" charset="0"/>
              </a:rPr>
              <a:t> </a:t>
            </a:r>
            <a:r>
              <a:rPr lang="en-IN" sz="3600" b="0" dirty="0" err="1">
                <a:solidFill>
                  <a:srgbClr val="FFC800"/>
                </a:solidFill>
                <a:effectLst/>
                <a:latin typeface="Consolas" panose="020B0609020204030204" pitchFamily="49" charset="0"/>
              </a:rPr>
              <a:t>fr</a:t>
            </a:r>
            <a:r>
              <a:rPr lang="en-IN" sz="3600" b="0" dirty="0" err="1">
                <a:solidFill>
                  <a:srgbClr val="FFFFFF"/>
                </a:solidFill>
                <a:effectLst/>
                <a:latin typeface="Consolas" panose="020B0609020204030204" pitchFamily="49" charset="0"/>
              </a:rPr>
              <a:t>.</a:t>
            </a:r>
            <a:r>
              <a:rPr lang="en-IN" sz="3600" b="0" dirty="0" err="1">
                <a:solidFill>
                  <a:srgbClr val="1CB0F6"/>
                </a:solidFill>
                <a:effectLst/>
                <a:latin typeface="Consolas" panose="020B0609020204030204" pitchFamily="49" charset="0"/>
              </a:rPr>
              <a:t>face_encodings</a:t>
            </a:r>
            <a:r>
              <a:rPr lang="en-IN" sz="3600" b="0" dirty="0">
                <a:solidFill>
                  <a:srgbClr val="FFFFFF"/>
                </a:solidFill>
                <a:effectLst/>
                <a:latin typeface="Consolas" panose="020B0609020204030204" pitchFamily="49" charset="0"/>
              </a:rPr>
              <a:t>(</a:t>
            </a:r>
            <a:r>
              <a:rPr lang="en-IN" sz="3600" b="0" dirty="0">
                <a:solidFill>
                  <a:srgbClr val="FF4B4B"/>
                </a:solidFill>
                <a:effectLst/>
                <a:latin typeface="Consolas" panose="020B0609020204030204" pitchFamily="49" charset="0"/>
              </a:rPr>
              <a:t>image</a:t>
            </a:r>
            <a:r>
              <a:rPr lang="en-IN" sz="3600" b="0" dirty="0">
                <a:solidFill>
                  <a:srgbClr val="FFFFFF"/>
                </a:solidFill>
                <a:effectLst/>
                <a:latin typeface="Consolas" panose="020B0609020204030204" pitchFamily="49" charset="0"/>
              </a:rPr>
              <a:t>)[</a:t>
            </a:r>
            <a:r>
              <a:rPr lang="en-IN" sz="3600" b="0" dirty="0">
                <a:solidFill>
                  <a:srgbClr val="FF9600"/>
                </a:solidFill>
                <a:effectLst/>
                <a:latin typeface="Consolas" panose="020B0609020204030204" pitchFamily="49" charset="0"/>
              </a:rPr>
              <a:t>0</a:t>
            </a:r>
            <a:r>
              <a:rPr lang="en-IN" sz="3600" b="0" dirty="0">
                <a:solidFill>
                  <a:srgbClr val="FFFFFF"/>
                </a:solidFill>
                <a:effectLst/>
                <a:latin typeface="Consolas" panose="020B0609020204030204" pitchFamily="49" charset="0"/>
              </a:rPr>
              <a:t>]</a:t>
            </a:r>
          </a:p>
          <a:p>
            <a:r>
              <a:rPr lang="en-IN" sz="3600" b="0" dirty="0">
                <a:solidFill>
                  <a:srgbClr val="FFFFFF"/>
                </a:solidFill>
                <a:effectLst/>
                <a:latin typeface="Consolas" panose="020B0609020204030204" pitchFamily="49" charset="0"/>
              </a:rPr>
              <a:t>    </a:t>
            </a:r>
            <a:r>
              <a:rPr lang="en-IN" sz="3600" b="0" dirty="0" err="1">
                <a:solidFill>
                  <a:srgbClr val="FF4B4B"/>
                </a:solidFill>
                <a:effectLst/>
                <a:latin typeface="Consolas" panose="020B0609020204030204" pitchFamily="49" charset="0"/>
              </a:rPr>
              <a:t>known_name_encodings</a:t>
            </a:r>
            <a:r>
              <a:rPr lang="en-IN" sz="3600" b="0" dirty="0" err="1">
                <a:solidFill>
                  <a:srgbClr val="FFFFFF"/>
                </a:solidFill>
                <a:effectLst/>
                <a:latin typeface="Consolas" panose="020B0609020204030204" pitchFamily="49" charset="0"/>
              </a:rPr>
              <a:t>.</a:t>
            </a:r>
            <a:r>
              <a:rPr lang="en-IN" sz="3600" b="0" dirty="0" err="1">
                <a:solidFill>
                  <a:srgbClr val="1CB0F6"/>
                </a:solidFill>
                <a:effectLst/>
                <a:latin typeface="Consolas" panose="020B0609020204030204" pitchFamily="49" charset="0"/>
              </a:rPr>
              <a:t>append</a:t>
            </a:r>
            <a:r>
              <a:rPr lang="en-IN" sz="3600" b="0" dirty="0">
                <a:solidFill>
                  <a:srgbClr val="FFFFFF"/>
                </a:solidFill>
                <a:effectLst/>
                <a:latin typeface="Consolas" panose="020B0609020204030204" pitchFamily="49" charset="0"/>
              </a:rPr>
              <a:t>(</a:t>
            </a:r>
            <a:r>
              <a:rPr lang="en-IN" sz="3600" b="0" dirty="0">
                <a:solidFill>
                  <a:srgbClr val="FF4B4B"/>
                </a:solidFill>
                <a:effectLst/>
                <a:latin typeface="Consolas" panose="020B0609020204030204" pitchFamily="49" charset="0"/>
              </a:rPr>
              <a:t>encoding</a:t>
            </a:r>
            <a:r>
              <a:rPr lang="en-IN" sz="3600" b="0" dirty="0">
                <a:solidFill>
                  <a:srgbClr val="FFFFFF"/>
                </a:solidFill>
                <a:effectLst/>
                <a:latin typeface="Consolas" panose="020B0609020204030204" pitchFamily="49" charset="0"/>
              </a:rPr>
              <a:t>)</a:t>
            </a:r>
          </a:p>
          <a:p>
            <a:r>
              <a:rPr lang="en-IN" sz="3600" b="0" dirty="0">
                <a:solidFill>
                  <a:srgbClr val="FFFFFF"/>
                </a:solidFill>
                <a:effectLst/>
                <a:latin typeface="Consolas" panose="020B0609020204030204" pitchFamily="49" charset="0"/>
              </a:rPr>
              <a:t>    </a:t>
            </a:r>
            <a:r>
              <a:rPr lang="en-IN" sz="3600" b="0" dirty="0" err="1">
                <a:solidFill>
                  <a:srgbClr val="FF4B4B"/>
                </a:solidFill>
                <a:effectLst/>
                <a:latin typeface="Consolas" panose="020B0609020204030204" pitchFamily="49" charset="0"/>
              </a:rPr>
              <a:t>known_names</a:t>
            </a:r>
            <a:r>
              <a:rPr lang="en-IN" sz="3600" b="0" dirty="0" err="1">
                <a:solidFill>
                  <a:srgbClr val="FFFFFF"/>
                </a:solidFill>
                <a:effectLst/>
                <a:latin typeface="Consolas" panose="020B0609020204030204" pitchFamily="49" charset="0"/>
              </a:rPr>
              <a:t>.</a:t>
            </a:r>
            <a:r>
              <a:rPr lang="en-IN" sz="3600" b="0" dirty="0" err="1">
                <a:solidFill>
                  <a:srgbClr val="1CB0F6"/>
                </a:solidFill>
                <a:effectLst/>
                <a:latin typeface="Consolas" panose="020B0609020204030204" pitchFamily="49" charset="0"/>
              </a:rPr>
              <a:t>append</a:t>
            </a:r>
            <a:r>
              <a:rPr lang="en-IN" sz="3600" b="0" dirty="0">
                <a:solidFill>
                  <a:srgbClr val="FFFFFF"/>
                </a:solidFill>
                <a:effectLst/>
                <a:latin typeface="Consolas" panose="020B0609020204030204" pitchFamily="49" charset="0"/>
              </a:rPr>
              <a:t>(</a:t>
            </a:r>
            <a:r>
              <a:rPr lang="en-IN" sz="3600" b="0" dirty="0" err="1">
                <a:solidFill>
                  <a:srgbClr val="FFC800"/>
                </a:solidFill>
                <a:effectLst/>
                <a:latin typeface="Consolas" panose="020B0609020204030204" pitchFamily="49" charset="0"/>
              </a:rPr>
              <a:t>os</a:t>
            </a:r>
            <a:r>
              <a:rPr lang="en-IN" sz="3600" b="0" dirty="0" err="1">
                <a:solidFill>
                  <a:srgbClr val="FFFFFF"/>
                </a:solidFill>
                <a:effectLst/>
                <a:latin typeface="Consolas" panose="020B0609020204030204" pitchFamily="49" charset="0"/>
              </a:rPr>
              <a:t>.</a:t>
            </a:r>
            <a:r>
              <a:rPr lang="en-IN" sz="3600" b="0" dirty="0" err="1">
                <a:solidFill>
                  <a:srgbClr val="FF4B4B"/>
                </a:solidFill>
                <a:effectLst/>
                <a:latin typeface="Consolas" panose="020B0609020204030204" pitchFamily="49" charset="0"/>
              </a:rPr>
              <a:t>path</a:t>
            </a:r>
            <a:r>
              <a:rPr lang="en-IN" sz="3600" b="0" dirty="0" err="1">
                <a:solidFill>
                  <a:srgbClr val="FFFFFF"/>
                </a:solidFill>
                <a:effectLst/>
                <a:latin typeface="Consolas" panose="020B0609020204030204" pitchFamily="49" charset="0"/>
              </a:rPr>
              <a:t>.</a:t>
            </a:r>
            <a:r>
              <a:rPr lang="en-IN" sz="3600" b="0" dirty="0" err="1">
                <a:solidFill>
                  <a:srgbClr val="1CB0F6"/>
                </a:solidFill>
                <a:effectLst/>
                <a:latin typeface="Consolas" panose="020B0609020204030204" pitchFamily="49" charset="0"/>
              </a:rPr>
              <a:t>splitext</a:t>
            </a:r>
            <a:r>
              <a:rPr lang="en-IN" sz="3600" b="0" dirty="0">
                <a:solidFill>
                  <a:srgbClr val="FFFFFF"/>
                </a:solidFill>
                <a:effectLst/>
                <a:latin typeface="Consolas" panose="020B0609020204030204" pitchFamily="49" charset="0"/>
              </a:rPr>
              <a:t>(</a:t>
            </a:r>
            <a:r>
              <a:rPr lang="en-IN" sz="3600" b="0" dirty="0" err="1">
                <a:solidFill>
                  <a:srgbClr val="FFC800"/>
                </a:solidFill>
                <a:effectLst/>
                <a:latin typeface="Consolas" panose="020B0609020204030204" pitchFamily="49" charset="0"/>
              </a:rPr>
              <a:t>os</a:t>
            </a:r>
            <a:r>
              <a:rPr lang="en-IN" sz="3600" b="0" dirty="0" err="1">
                <a:solidFill>
                  <a:srgbClr val="FFFFFF"/>
                </a:solidFill>
                <a:effectLst/>
                <a:latin typeface="Consolas" panose="020B0609020204030204" pitchFamily="49" charset="0"/>
              </a:rPr>
              <a:t>.</a:t>
            </a:r>
            <a:r>
              <a:rPr lang="en-IN" sz="3600" b="0" dirty="0" err="1">
                <a:solidFill>
                  <a:srgbClr val="FF4B4B"/>
                </a:solidFill>
                <a:effectLst/>
                <a:latin typeface="Consolas" panose="020B0609020204030204" pitchFamily="49" charset="0"/>
              </a:rPr>
              <a:t>path</a:t>
            </a:r>
            <a:r>
              <a:rPr lang="en-IN" sz="3600" b="0" dirty="0" err="1">
                <a:solidFill>
                  <a:srgbClr val="FFFFFF"/>
                </a:solidFill>
                <a:effectLst/>
                <a:latin typeface="Consolas" panose="020B0609020204030204" pitchFamily="49" charset="0"/>
              </a:rPr>
              <a:t>.</a:t>
            </a:r>
            <a:r>
              <a:rPr lang="en-IN" sz="3600" b="0" dirty="0" err="1">
                <a:solidFill>
                  <a:srgbClr val="1CB0F6"/>
                </a:solidFill>
                <a:effectLst/>
                <a:latin typeface="Consolas" panose="020B0609020204030204" pitchFamily="49" charset="0"/>
              </a:rPr>
              <a:t>basename</a:t>
            </a:r>
            <a:r>
              <a:rPr lang="en-IN" sz="3600" b="0" dirty="0">
                <a:solidFill>
                  <a:srgbClr val="FFFFFF"/>
                </a:solidFill>
                <a:effectLst/>
                <a:latin typeface="Consolas" panose="020B0609020204030204" pitchFamily="49" charset="0"/>
              </a:rPr>
              <a:t>(</a:t>
            </a:r>
            <a:r>
              <a:rPr lang="en-IN" sz="3600" b="0" dirty="0" err="1">
                <a:solidFill>
                  <a:srgbClr val="FF4B4B"/>
                </a:solidFill>
                <a:effectLst/>
                <a:latin typeface="Consolas" panose="020B0609020204030204" pitchFamily="49" charset="0"/>
              </a:rPr>
              <a:t>image_path</a:t>
            </a:r>
            <a:r>
              <a:rPr lang="en-IN" sz="3600" b="0" dirty="0">
                <a:solidFill>
                  <a:srgbClr val="FFFFFF"/>
                </a:solidFill>
                <a:effectLst/>
                <a:latin typeface="Consolas" panose="020B0609020204030204" pitchFamily="49" charset="0"/>
              </a:rPr>
              <a:t>))[</a:t>
            </a:r>
            <a:r>
              <a:rPr lang="en-IN" sz="3600" b="0" dirty="0">
                <a:solidFill>
                  <a:srgbClr val="FF9600"/>
                </a:solidFill>
                <a:effectLst/>
                <a:latin typeface="Consolas" panose="020B0609020204030204" pitchFamily="49" charset="0"/>
              </a:rPr>
              <a:t>0</a:t>
            </a:r>
            <a:r>
              <a:rPr lang="en-IN" sz="3600" b="0" dirty="0">
                <a:solidFill>
                  <a:srgbClr val="FFFFFF"/>
                </a:solidFill>
                <a:effectLst/>
                <a:latin typeface="Consolas" panose="020B0609020204030204" pitchFamily="49" charset="0"/>
              </a:rPr>
              <a:t>].</a:t>
            </a:r>
            <a:r>
              <a:rPr lang="en-IN" sz="3600" b="0" dirty="0">
                <a:solidFill>
                  <a:srgbClr val="1CB0F6"/>
                </a:solidFill>
                <a:effectLst/>
                <a:latin typeface="Consolas" panose="020B0609020204030204" pitchFamily="49" charset="0"/>
              </a:rPr>
              <a:t>capitalize</a:t>
            </a:r>
            <a:r>
              <a:rPr lang="en-IN" sz="3600" b="0" dirty="0">
                <a:solidFill>
                  <a:srgbClr val="FFFFFF"/>
                </a:solidFill>
                <a:effectLst/>
                <a:latin typeface="Consolas" panose="020B0609020204030204" pitchFamily="49"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549942"/>
            <a:ext cx="8032538" cy="3737056"/>
          </a:xfrm>
          <a:prstGeom prst="rect">
            <a:avLst/>
          </a:prstGeom>
        </p:spPr>
      </p:pic>
      <p:pic>
        <p:nvPicPr>
          <p:cNvPr id="3" name="object 3"/>
          <p:cNvPicPr/>
          <p:nvPr/>
        </p:nvPicPr>
        <p:blipFill>
          <a:blip r:embed="rId3" cstate="print"/>
          <a:stretch>
            <a:fillRect/>
          </a:stretch>
        </p:blipFill>
        <p:spPr>
          <a:xfrm>
            <a:off x="14428651" y="8214862"/>
            <a:ext cx="3859348" cy="2072137"/>
          </a:xfrm>
          <a:prstGeom prst="rect">
            <a:avLst/>
          </a:prstGeom>
        </p:spPr>
      </p:pic>
      <p:pic>
        <p:nvPicPr>
          <p:cNvPr id="4" name="object 4"/>
          <p:cNvPicPr/>
          <p:nvPr/>
        </p:nvPicPr>
        <p:blipFill>
          <a:blip r:embed="rId4" cstate="print"/>
          <a:stretch>
            <a:fillRect/>
          </a:stretch>
        </p:blipFill>
        <p:spPr>
          <a:xfrm>
            <a:off x="219124" y="341306"/>
            <a:ext cx="1584331" cy="1288116"/>
          </a:xfrm>
          <a:prstGeom prst="rect">
            <a:avLst/>
          </a:prstGeom>
        </p:spPr>
      </p:pic>
      <p:sp>
        <p:nvSpPr>
          <p:cNvPr id="16" name="Rectangle 15">
            <a:extLst>
              <a:ext uri="{FF2B5EF4-FFF2-40B4-BE49-F238E27FC236}">
                <a16:creationId xmlns:a16="http://schemas.microsoft.com/office/drawing/2014/main" id="{FA3545FB-9E44-4E2E-9706-6B2844345D42}"/>
              </a:ext>
            </a:extLst>
          </p:cNvPr>
          <p:cNvSpPr/>
          <p:nvPr/>
        </p:nvSpPr>
        <p:spPr>
          <a:xfrm>
            <a:off x="2222646" y="626028"/>
            <a:ext cx="11619784" cy="1015663"/>
          </a:xfrm>
          <a:prstGeom prst="rect">
            <a:avLst/>
          </a:prstGeom>
        </p:spPr>
        <p:txBody>
          <a:bodyPr wrap="none">
            <a:spAutoFit/>
          </a:bodyPr>
          <a:lstStyle/>
          <a:p>
            <a:pPr fontAlgn="base"/>
            <a:r>
              <a:rPr lang="en-US" sz="6000" b="0" i="0" dirty="0">
                <a:solidFill>
                  <a:srgbClr val="444444"/>
                </a:solidFill>
                <a:effectLst/>
                <a:latin typeface="+mj-lt"/>
              </a:rPr>
              <a:t>3. Test the model on the test dataset</a:t>
            </a:r>
          </a:p>
        </p:txBody>
      </p:sp>
      <p:sp>
        <p:nvSpPr>
          <p:cNvPr id="17" name="Rectangle 16">
            <a:extLst>
              <a:ext uri="{FF2B5EF4-FFF2-40B4-BE49-F238E27FC236}">
                <a16:creationId xmlns:a16="http://schemas.microsoft.com/office/drawing/2014/main" id="{B72B1361-BA55-475C-836D-699D5C976DC4}"/>
              </a:ext>
            </a:extLst>
          </p:cNvPr>
          <p:cNvSpPr/>
          <p:nvPr/>
        </p:nvSpPr>
        <p:spPr>
          <a:xfrm>
            <a:off x="1066800" y="2242274"/>
            <a:ext cx="16840200" cy="3170099"/>
          </a:xfrm>
          <a:prstGeom prst="rect">
            <a:avLst/>
          </a:prstGeom>
        </p:spPr>
        <p:txBody>
          <a:bodyPr wrap="square">
            <a:spAutoFit/>
          </a:bodyPr>
          <a:lstStyle/>
          <a:p>
            <a:r>
              <a:rPr lang="en-US" sz="4000" b="0" dirty="0" err="1">
                <a:solidFill>
                  <a:srgbClr val="FF4B4B"/>
                </a:solidFill>
                <a:effectLst/>
                <a:latin typeface="Consolas" panose="020B0609020204030204" pitchFamily="49" charset="0"/>
              </a:rPr>
              <a:t>file_path</a:t>
            </a:r>
            <a:r>
              <a:rPr lang="en-US" sz="4000" b="0" dirty="0">
                <a:solidFill>
                  <a:srgbClr val="FFFFFF"/>
                </a:solidFill>
                <a:effectLst/>
                <a:latin typeface="Consolas" panose="020B0609020204030204" pitchFamily="49" charset="0"/>
              </a:rPr>
              <a:t> </a:t>
            </a:r>
            <a:r>
              <a:rPr lang="en-US" sz="4000" b="0" dirty="0">
                <a:solidFill>
                  <a:srgbClr val="56B6C2"/>
                </a:solidFill>
                <a:effectLst/>
                <a:latin typeface="Consolas" panose="020B0609020204030204" pitchFamily="49" charset="0"/>
              </a:rPr>
              <a:t>=</a:t>
            </a:r>
            <a:r>
              <a:rPr lang="en-US" sz="4000" b="0" dirty="0">
                <a:solidFill>
                  <a:srgbClr val="FFFFFF"/>
                </a:solidFill>
                <a:effectLst/>
                <a:latin typeface="Consolas" panose="020B0609020204030204" pitchFamily="49" charset="0"/>
              </a:rPr>
              <a:t> </a:t>
            </a:r>
            <a:r>
              <a:rPr lang="en-US" sz="4000" b="0" dirty="0">
                <a:solidFill>
                  <a:srgbClr val="1CB0F6"/>
                </a:solidFill>
                <a:effectLst/>
                <a:latin typeface="Consolas" panose="020B0609020204030204" pitchFamily="49" charset="0"/>
              </a:rPr>
              <a:t>input</a:t>
            </a:r>
            <a:r>
              <a:rPr lang="en-US" sz="4000" b="0" dirty="0">
                <a:solidFill>
                  <a:srgbClr val="FFFFFF"/>
                </a:solidFill>
                <a:effectLst/>
                <a:latin typeface="Consolas" panose="020B0609020204030204" pitchFamily="49" charset="0"/>
              </a:rPr>
              <a:t>(</a:t>
            </a:r>
            <a:r>
              <a:rPr lang="en-US" sz="4000" b="0" dirty="0">
                <a:solidFill>
                  <a:srgbClr val="58CC02"/>
                </a:solidFill>
                <a:effectLst/>
                <a:latin typeface="Consolas" panose="020B0609020204030204" pitchFamily="49" charset="0"/>
              </a:rPr>
              <a:t>"Enter the File Path of the Test Image:"</a:t>
            </a:r>
            <a:r>
              <a:rPr lang="en-US" sz="4000" b="0" dirty="0">
                <a:solidFill>
                  <a:srgbClr val="FFFFFF"/>
                </a:solidFill>
                <a:effectLst/>
                <a:latin typeface="Consolas" panose="020B0609020204030204" pitchFamily="49" charset="0"/>
              </a:rPr>
              <a:t> )</a:t>
            </a:r>
          </a:p>
          <a:p>
            <a:r>
              <a:rPr lang="en-US" sz="4000" b="0" dirty="0" err="1">
                <a:solidFill>
                  <a:srgbClr val="FF4B4B"/>
                </a:solidFill>
                <a:effectLst/>
                <a:latin typeface="Consolas" panose="020B0609020204030204" pitchFamily="49" charset="0"/>
              </a:rPr>
              <a:t>lenght</a:t>
            </a:r>
            <a:r>
              <a:rPr lang="en-US" sz="4000" b="0" dirty="0">
                <a:solidFill>
                  <a:srgbClr val="FFFFFF"/>
                </a:solidFill>
                <a:effectLst/>
                <a:latin typeface="Consolas" panose="020B0609020204030204" pitchFamily="49" charset="0"/>
              </a:rPr>
              <a:t> </a:t>
            </a:r>
            <a:r>
              <a:rPr lang="en-US" sz="4000" b="0" dirty="0">
                <a:solidFill>
                  <a:srgbClr val="56B6C2"/>
                </a:solidFill>
                <a:effectLst/>
                <a:latin typeface="Consolas" panose="020B0609020204030204" pitchFamily="49" charset="0"/>
              </a:rPr>
              <a:t>=</a:t>
            </a:r>
            <a:r>
              <a:rPr lang="en-US" sz="4000" b="0" dirty="0">
                <a:solidFill>
                  <a:srgbClr val="FFFFFF"/>
                </a:solidFill>
                <a:effectLst/>
                <a:latin typeface="Consolas" panose="020B0609020204030204" pitchFamily="49" charset="0"/>
              </a:rPr>
              <a:t> </a:t>
            </a:r>
            <a:r>
              <a:rPr lang="en-US" sz="4000" b="0" dirty="0" err="1">
                <a:solidFill>
                  <a:srgbClr val="1CB0F6"/>
                </a:solidFill>
                <a:effectLst/>
                <a:latin typeface="Consolas" panose="020B0609020204030204" pitchFamily="49" charset="0"/>
              </a:rPr>
              <a:t>len</a:t>
            </a:r>
            <a:r>
              <a:rPr lang="en-US" sz="4000" b="0" dirty="0">
                <a:solidFill>
                  <a:srgbClr val="FFFFFF"/>
                </a:solidFill>
                <a:effectLst/>
                <a:latin typeface="Consolas" panose="020B0609020204030204" pitchFamily="49" charset="0"/>
              </a:rPr>
              <a:t>(</a:t>
            </a:r>
            <a:r>
              <a:rPr lang="en-US" sz="4000" b="0" dirty="0" err="1">
                <a:solidFill>
                  <a:srgbClr val="FF4B4B"/>
                </a:solidFill>
                <a:effectLst/>
                <a:latin typeface="Consolas" panose="020B0609020204030204" pitchFamily="49" charset="0"/>
              </a:rPr>
              <a:t>file_path</a:t>
            </a:r>
            <a:r>
              <a:rPr lang="en-US" sz="4000" b="0" dirty="0">
                <a:solidFill>
                  <a:srgbClr val="FFFFFF"/>
                </a:solidFill>
                <a:effectLst/>
                <a:latin typeface="Consolas" panose="020B0609020204030204" pitchFamily="49" charset="0"/>
              </a:rPr>
              <a:t>)</a:t>
            </a:r>
          </a:p>
          <a:p>
            <a:r>
              <a:rPr lang="en-US" sz="4000" b="0" dirty="0" err="1">
                <a:solidFill>
                  <a:srgbClr val="FF4B4B"/>
                </a:solidFill>
                <a:effectLst/>
                <a:latin typeface="Consolas" panose="020B0609020204030204" pitchFamily="49" charset="0"/>
              </a:rPr>
              <a:t>test_image</a:t>
            </a:r>
            <a:r>
              <a:rPr lang="en-US" sz="4000" b="0" dirty="0">
                <a:solidFill>
                  <a:srgbClr val="FFFFFF"/>
                </a:solidFill>
                <a:effectLst/>
                <a:latin typeface="Consolas" panose="020B0609020204030204" pitchFamily="49" charset="0"/>
              </a:rPr>
              <a:t> </a:t>
            </a:r>
            <a:r>
              <a:rPr lang="en-US" sz="4000" b="0" dirty="0">
                <a:solidFill>
                  <a:srgbClr val="56B6C2"/>
                </a:solidFill>
                <a:effectLst/>
                <a:latin typeface="Consolas" panose="020B0609020204030204" pitchFamily="49" charset="0"/>
              </a:rPr>
              <a:t>=</a:t>
            </a:r>
            <a:r>
              <a:rPr lang="en-US" sz="4000" b="0" dirty="0">
                <a:solidFill>
                  <a:srgbClr val="FFFFFF"/>
                </a:solidFill>
                <a:effectLst/>
                <a:latin typeface="Consolas" panose="020B0609020204030204" pitchFamily="49" charset="0"/>
              </a:rPr>
              <a:t> </a:t>
            </a:r>
            <a:r>
              <a:rPr lang="en-US" sz="4000" b="0" dirty="0" err="1">
                <a:solidFill>
                  <a:srgbClr val="FF4B4B"/>
                </a:solidFill>
                <a:effectLst/>
                <a:latin typeface="Consolas" panose="020B0609020204030204" pitchFamily="49" charset="0"/>
              </a:rPr>
              <a:t>file_path</a:t>
            </a:r>
            <a:r>
              <a:rPr lang="en-US" sz="4000" b="0" dirty="0">
                <a:solidFill>
                  <a:srgbClr val="FFFFFF"/>
                </a:solidFill>
                <a:effectLst/>
                <a:latin typeface="Consolas" panose="020B0609020204030204" pitchFamily="49" charset="0"/>
              </a:rPr>
              <a:t>[</a:t>
            </a:r>
            <a:r>
              <a:rPr lang="en-US" sz="4000" b="0" dirty="0">
                <a:solidFill>
                  <a:srgbClr val="FF9600"/>
                </a:solidFill>
                <a:effectLst/>
                <a:latin typeface="Consolas" panose="020B0609020204030204" pitchFamily="49" charset="0"/>
              </a:rPr>
              <a:t>1</a:t>
            </a:r>
            <a:r>
              <a:rPr lang="en-US" sz="4000" b="0" dirty="0">
                <a:solidFill>
                  <a:srgbClr val="FFFFFF"/>
                </a:solidFill>
                <a:effectLst/>
                <a:latin typeface="Consolas" panose="020B0609020204030204" pitchFamily="49" charset="0"/>
              </a:rPr>
              <a:t>:</a:t>
            </a:r>
            <a:r>
              <a:rPr lang="en-US" sz="4000" b="0" dirty="0">
                <a:solidFill>
                  <a:srgbClr val="FF4B4B"/>
                </a:solidFill>
                <a:effectLst/>
                <a:latin typeface="Consolas" panose="020B0609020204030204" pitchFamily="49" charset="0"/>
              </a:rPr>
              <a:t>lenght</a:t>
            </a:r>
            <a:r>
              <a:rPr lang="en-US" sz="4000" b="0" dirty="0">
                <a:solidFill>
                  <a:srgbClr val="56B6C2"/>
                </a:solidFill>
                <a:effectLst/>
                <a:latin typeface="Consolas" panose="020B0609020204030204" pitchFamily="49" charset="0"/>
              </a:rPr>
              <a:t>-</a:t>
            </a:r>
            <a:r>
              <a:rPr lang="en-US" sz="4000" b="0" dirty="0">
                <a:solidFill>
                  <a:srgbClr val="FF9600"/>
                </a:solidFill>
                <a:effectLst/>
                <a:latin typeface="Consolas" panose="020B0609020204030204" pitchFamily="49" charset="0"/>
              </a:rPr>
              <a:t>1</a:t>
            </a:r>
            <a:r>
              <a:rPr lang="en-US" sz="4000" b="0" dirty="0">
                <a:solidFill>
                  <a:srgbClr val="FFFFFF"/>
                </a:solidFill>
                <a:effectLst/>
                <a:latin typeface="Consolas" panose="020B0609020204030204" pitchFamily="49" charset="0"/>
              </a:rPr>
              <a:t>]</a:t>
            </a:r>
          </a:p>
          <a:p>
            <a:pPr fontAlgn="base"/>
            <a:endParaRPr lang="en-US" sz="4000" b="0" i="0" dirty="0">
              <a:solidFill>
                <a:srgbClr val="FF0000"/>
              </a:solidFill>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3F3D4A"/>
          </a:solidFill>
        </p:spPr>
        <p:txBody>
          <a:bodyPr wrap="square" lIns="0" tIns="0" rIns="0" bIns="0" rtlCol="0"/>
          <a:lstStyle/>
          <a:p>
            <a:endParaRPr/>
          </a:p>
        </p:txBody>
      </p:sp>
      <p:sp>
        <p:nvSpPr>
          <p:cNvPr id="4" name="object 4"/>
          <p:cNvSpPr txBox="1"/>
          <p:nvPr/>
        </p:nvSpPr>
        <p:spPr>
          <a:xfrm>
            <a:off x="608704" y="311150"/>
            <a:ext cx="14783696" cy="1397819"/>
          </a:xfrm>
          <a:prstGeom prst="rect">
            <a:avLst/>
          </a:prstGeom>
        </p:spPr>
        <p:txBody>
          <a:bodyPr vert="horz" wrap="square" lIns="0" tIns="12700" rIns="0" bIns="0" rtlCol="0">
            <a:spAutoFit/>
          </a:bodyPr>
          <a:lstStyle/>
          <a:p>
            <a:pPr marL="12700">
              <a:lnSpc>
                <a:spcPct val="100000"/>
              </a:lnSpc>
              <a:spcBef>
                <a:spcPts val="100"/>
              </a:spcBef>
            </a:pPr>
            <a:r>
              <a:rPr lang="en-IN" sz="9000" spc="-130" dirty="0">
                <a:solidFill>
                  <a:srgbClr val="FFFFFF"/>
                </a:solidFill>
                <a:latin typeface="Microsoft Sans Serif"/>
                <a:cs typeface="Microsoft Sans Serif"/>
              </a:rPr>
              <a:t>Implementation </a:t>
            </a:r>
            <a:r>
              <a:rPr sz="9000" spc="-130" dirty="0">
                <a:solidFill>
                  <a:srgbClr val="FFFFFF"/>
                </a:solidFill>
                <a:latin typeface="Microsoft Sans Serif"/>
                <a:cs typeface="Microsoft Sans Serif"/>
              </a:rPr>
              <a:t>S</a:t>
            </a:r>
            <a:r>
              <a:rPr lang="en-IN" sz="9000" spc="-130" dirty="0" err="1">
                <a:solidFill>
                  <a:srgbClr val="FFFFFF"/>
                </a:solidFill>
                <a:latin typeface="Microsoft Sans Serif"/>
                <a:cs typeface="Microsoft Sans Serif"/>
              </a:rPr>
              <a:t>napshots</a:t>
            </a:r>
            <a:endParaRPr sz="9000" dirty="0">
              <a:latin typeface="Microsoft Sans Serif"/>
              <a:cs typeface="Microsoft Sans Serif"/>
            </a:endParaRPr>
          </a:p>
        </p:txBody>
      </p:sp>
      <p:pic>
        <p:nvPicPr>
          <p:cNvPr id="8" name="Picture 7">
            <a:extLst>
              <a:ext uri="{FF2B5EF4-FFF2-40B4-BE49-F238E27FC236}">
                <a16:creationId xmlns:a16="http://schemas.microsoft.com/office/drawing/2014/main" id="{04F167F8-41B7-6DF2-FC48-7D69E096E15F}"/>
              </a:ext>
            </a:extLst>
          </p:cNvPr>
          <p:cNvPicPr>
            <a:picLocks noChangeAspect="1"/>
          </p:cNvPicPr>
          <p:nvPr/>
        </p:nvPicPr>
        <p:blipFill>
          <a:blip r:embed="rId2"/>
          <a:stretch>
            <a:fillRect/>
          </a:stretch>
        </p:blipFill>
        <p:spPr>
          <a:xfrm>
            <a:off x="2647950" y="2020119"/>
            <a:ext cx="12992100" cy="784440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57A227-699D-540C-DB35-281A116911AD}"/>
              </a:ext>
            </a:extLst>
          </p:cNvPr>
          <p:cNvPicPr>
            <a:picLocks noChangeAspect="1"/>
          </p:cNvPicPr>
          <p:nvPr/>
        </p:nvPicPr>
        <p:blipFill>
          <a:blip r:embed="rId2"/>
          <a:stretch>
            <a:fillRect/>
          </a:stretch>
        </p:blipFill>
        <p:spPr>
          <a:xfrm>
            <a:off x="1752600" y="849122"/>
            <a:ext cx="14554200" cy="85887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55ABA85-E984-4770-BB17-465BD119DC50}"/>
              </a:ext>
            </a:extLst>
          </p:cNvPr>
          <p:cNvSpPr txBox="1"/>
          <p:nvPr/>
        </p:nvSpPr>
        <p:spPr>
          <a:xfrm>
            <a:off x="8382000" y="38100"/>
            <a:ext cx="1905000" cy="707886"/>
          </a:xfrm>
          <a:prstGeom prst="rect">
            <a:avLst/>
          </a:prstGeom>
          <a:noFill/>
        </p:spPr>
        <p:txBody>
          <a:bodyPr wrap="square" rtlCol="0">
            <a:spAutoFit/>
          </a:bodyPr>
          <a:lstStyle/>
          <a:p>
            <a:r>
              <a:rPr lang="en-IN" sz="4000" b="1" dirty="0">
                <a:solidFill>
                  <a:schemeClr val="bg1"/>
                </a:solidFill>
              </a:rPr>
              <a:t>TRAIN</a:t>
            </a:r>
          </a:p>
        </p:txBody>
      </p:sp>
      <p:pic>
        <p:nvPicPr>
          <p:cNvPr id="8" name="Picture 7">
            <a:extLst>
              <a:ext uri="{FF2B5EF4-FFF2-40B4-BE49-F238E27FC236}">
                <a16:creationId xmlns:a16="http://schemas.microsoft.com/office/drawing/2014/main" id="{6D323676-E762-7742-5A93-EE640ECD0FEB}"/>
              </a:ext>
            </a:extLst>
          </p:cNvPr>
          <p:cNvPicPr>
            <a:picLocks noChangeAspect="1"/>
          </p:cNvPicPr>
          <p:nvPr/>
        </p:nvPicPr>
        <p:blipFill>
          <a:blip r:embed="rId2"/>
          <a:stretch>
            <a:fillRect/>
          </a:stretch>
        </p:blipFill>
        <p:spPr>
          <a:xfrm>
            <a:off x="576853" y="879723"/>
            <a:ext cx="17134294" cy="8382000"/>
          </a:xfrm>
          <a:prstGeom prst="rect">
            <a:avLst/>
          </a:prstGeom>
        </p:spPr>
      </p:pic>
      <p:sp>
        <p:nvSpPr>
          <p:cNvPr id="2" name="TextBox 1">
            <a:extLst>
              <a:ext uri="{FF2B5EF4-FFF2-40B4-BE49-F238E27FC236}">
                <a16:creationId xmlns:a16="http://schemas.microsoft.com/office/drawing/2014/main" id="{292D250B-5688-94F1-AF3E-2BFCFC2EE83A}"/>
              </a:ext>
            </a:extLst>
          </p:cNvPr>
          <p:cNvSpPr txBox="1"/>
          <p:nvPr/>
        </p:nvSpPr>
        <p:spPr>
          <a:xfrm>
            <a:off x="1905000" y="9410700"/>
            <a:ext cx="14478000" cy="646331"/>
          </a:xfrm>
          <a:prstGeom prst="rect">
            <a:avLst/>
          </a:prstGeom>
          <a:noFill/>
        </p:spPr>
        <p:txBody>
          <a:bodyPr wrap="square" rtlCol="0">
            <a:spAutoFit/>
          </a:bodyPr>
          <a:lstStyle/>
          <a:p>
            <a:pPr algn="ctr"/>
            <a:r>
              <a:rPr lang="en-IN" sz="3600" dirty="0">
                <a:solidFill>
                  <a:schemeClr val="bg1"/>
                </a:solidFill>
              </a:rPr>
              <a:t>60 images used (more can be increased as per requirement)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464709-A7F2-9688-5B86-893D74EAECD3}"/>
              </a:ext>
            </a:extLst>
          </p:cNvPr>
          <p:cNvSpPr txBox="1"/>
          <p:nvPr/>
        </p:nvSpPr>
        <p:spPr>
          <a:xfrm>
            <a:off x="8496299" y="190500"/>
            <a:ext cx="1295400" cy="707886"/>
          </a:xfrm>
          <a:prstGeom prst="rect">
            <a:avLst/>
          </a:prstGeom>
          <a:noFill/>
        </p:spPr>
        <p:txBody>
          <a:bodyPr wrap="square" rtlCol="0">
            <a:spAutoFit/>
          </a:bodyPr>
          <a:lstStyle/>
          <a:p>
            <a:r>
              <a:rPr lang="en-IN" sz="4000" b="1" dirty="0">
                <a:solidFill>
                  <a:schemeClr val="bg1"/>
                </a:solidFill>
              </a:rPr>
              <a:t>TEST</a:t>
            </a:r>
          </a:p>
        </p:txBody>
      </p:sp>
      <p:pic>
        <p:nvPicPr>
          <p:cNvPr id="5" name="Picture 4">
            <a:extLst>
              <a:ext uri="{FF2B5EF4-FFF2-40B4-BE49-F238E27FC236}">
                <a16:creationId xmlns:a16="http://schemas.microsoft.com/office/drawing/2014/main" id="{E0E2F909-C8F8-1151-0249-5B39EB943F0B}"/>
              </a:ext>
            </a:extLst>
          </p:cNvPr>
          <p:cNvPicPr>
            <a:picLocks noChangeAspect="1"/>
          </p:cNvPicPr>
          <p:nvPr/>
        </p:nvPicPr>
        <p:blipFill>
          <a:blip r:embed="rId2"/>
          <a:stretch>
            <a:fillRect/>
          </a:stretch>
        </p:blipFill>
        <p:spPr>
          <a:xfrm>
            <a:off x="353815" y="1028700"/>
            <a:ext cx="17580370" cy="8839200"/>
          </a:xfrm>
          <a:prstGeom prst="rect">
            <a:avLst/>
          </a:prstGeom>
        </p:spPr>
      </p:pic>
    </p:spTree>
    <p:extLst>
      <p:ext uri="{BB962C8B-B14F-4D97-AF65-F5344CB8AC3E}">
        <p14:creationId xmlns:p14="http://schemas.microsoft.com/office/powerpoint/2010/main" val="832144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288" y="2730566"/>
            <a:ext cx="4660595" cy="7572578"/>
          </a:xfrm>
          <a:prstGeom prst="rect">
            <a:avLst/>
          </a:prstGeom>
        </p:spPr>
      </p:pic>
      <p:pic>
        <p:nvPicPr>
          <p:cNvPr id="3" name="object 3"/>
          <p:cNvPicPr/>
          <p:nvPr/>
        </p:nvPicPr>
        <p:blipFill>
          <a:blip r:embed="rId3" cstate="print"/>
          <a:stretch>
            <a:fillRect/>
          </a:stretch>
        </p:blipFill>
        <p:spPr>
          <a:xfrm>
            <a:off x="13730997" y="139313"/>
            <a:ext cx="4557002" cy="1686073"/>
          </a:xfrm>
          <a:prstGeom prst="rect">
            <a:avLst/>
          </a:prstGeom>
        </p:spPr>
      </p:pic>
      <p:pic>
        <p:nvPicPr>
          <p:cNvPr id="4" name="object 4"/>
          <p:cNvPicPr/>
          <p:nvPr/>
        </p:nvPicPr>
        <p:blipFill>
          <a:blip r:embed="rId4" cstate="print"/>
          <a:stretch>
            <a:fillRect/>
          </a:stretch>
        </p:blipFill>
        <p:spPr>
          <a:xfrm>
            <a:off x="754134" y="674128"/>
            <a:ext cx="1584331" cy="1288116"/>
          </a:xfrm>
          <a:prstGeom prst="rect">
            <a:avLst/>
          </a:prstGeom>
        </p:spPr>
      </p:pic>
      <p:pic>
        <p:nvPicPr>
          <p:cNvPr id="5" name="object 5"/>
          <p:cNvPicPr/>
          <p:nvPr/>
        </p:nvPicPr>
        <p:blipFill>
          <a:blip r:embed="rId5" cstate="print"/>
          <a:stretch>
            <a:fillRect/>
          </a:stretch>
        </p:blipFill>
        <p:spPr>
          <a:xfrm>
            <a:off x="14560511" y="7885384"/>
            <a:ext cx="3727489" cy="2401615"/>
          </a:xfrm>
          <a:prstGeom prst="rect">
            <a:avLst/>
          </a:prstGeom>
        </p:spPr>
      </p:pic>
      <p:pic>
        <p:nvPicPr>
          <p:cNvPr id="6" name="object 6"/>
          <p:cNvPicPr/>
          <p:nvPr/>
        </p:nvPicPr>
        <p:blipFill>
          <a:blip r:embed="rId6" cstate="print"/>
          <a:stretch>
            <a:fillRect/>
          </a:stretch>
        </p:blipFill>
        <p:spPr>
          <a:xfrm>
            <a:off x="8000328" y="3516005"/>
            <a:ext cx="2291067" cy="253554"/>
          </a:xfrm>
          <a:prstGeom prst="rect">
            <a:avLst/>
          </a:prstGeom>
        </p:spPr>
      </p:pic>
      <p:sp>
        <p:nvSpPr>
          <p:cNvPr id="7" name="object 7"/>
          <p:cNvSpPr txBox="1">
            <a:spLocks noGrp="1"/>
          </p:cNvSpPr>
          <p:nvPr>
            <p:ph type="title"/>
          </p:nvPr>
        </p:nvSpPr>
        <p:spPr>
          <a:xfrm>
            <a:off x="6311541" y="279525"/>
            <a:ext cx="5260975" cy="3060700"/>
          </a:xfrm>
          <a:prstGeom prst="rect">
            <a:avLst/>
          </a:prstGeom>
        </p:spPr>
        <p:txBody>
          <a:bodyPr vert="horz" wrap="square" lIns="0" tIns="301625" rIns="0" bIns="0" rtlCol="0">
            <a:spAutoFit/>
          </a:bodyPr>
          <a:lstStyle/>
          <a:p>
            <a:pPr marL="12700" marR="5080" indent="1039494">
              <a:lnSpc>
                <a:spcPts val="10800"/>
              </a:lnSpc>
              <a:spcBef>
                <a:spcPts val="2375"/>
              </a:spcBef>
            </a:pPr>
            <a:r>
              <a:rPr sz="10900" b="0" spc="5" dirty="0">
                <a:solidFill>
                  <a:srgbClr val="AA81F2"/>
                </a:solidFill>
                <a:latin typeface="Times New Roman"/>
                <a:cs typeface="Times New Roman"/>
              </a:rPr>
              <a:t>Team </a:t>
            </a:r>
            <a:r>
              <a:rPr sz="10900" b="0" spc="10" dirty="0">
                <a:solidFill>
                  <a:srgbClr val="AA81F2"/>
                </a:solidFill>
                <a:latin typeface="Times New Roman"/>
                <a:cs typeface="Times New Roman"/>
              </a:rPr>
              <a:t> </a:t>
            </a:r>
            <a:r>
              <a:rPr sz="10900" b="0" spc="5" dirty="0">
                <a:solidFill>
                  <a:srgbClr val="AA81F2"/>
                </a:solidFill>
                <a:latin typeface="Times New Roman"/>
                <a:cs typeface="Times New Roman"/>
              </a:rPr>
              <a:t>M</a:t>
            </a:r>
            <a:r>
              <a:rPr sz="10900" b="0" dirty="0">
                <a:solidFill>
                  <a:srgbClr val="AA81F2"/>
                </a:solidFill>
                <a:latin typeface="Times New Roman"/>
                <a:cs typeface="Times New Roman"/>
              </a:rPr>
              <a:t>e</a:t>
            </a:r>
            <a:r>
              <a:rPr sz="10900" b="0" spc="5" dirty="0">
                <a:solidFill>
                  <a:srgbClr val="AA81F2"/>
                </a:solidFill>
                <a:latin typeface="Times New Roman"/>
                <a:cs typeface="Times New Roman"/>
              </a:rPr>
              <a:t>m</a:t>
            </a:r>
            <a:r>
              <a:rPr sz="10900" b="0" dirty="0">
                <a:solidFill>
                  <a:srgbClr val="AA81F2"/>
                </a:solidFill>
                <a:latin typeface="Times New Roman"/>
                <a:cs typeface="Times New Roman"/>
              </a:rPr>
              <a:t>be</a:t>
            </a:r>
            <a:r>
              <a:rPr sz="10900" b="0" spc="-5" dirty="0">
                <a:solidFill>
                  <a:srgbClr val="AA81F2"/>
                </a:solidFill>
                <a:latin typeface="Times New Roman"/>
                <a:cs typeface="Times New Roman"/>
              </a:rPr>
              <a:t>r</a:t>
            </a:r>
            <a:r>
              <a:rPr sz="10900" b="0" dirty="0">
                <a:solidFill>
                  <a:srgbClr val="AA81F2"/>
                </a:solidFill>
                <a:latin typeface="Times New Roman"/>
                <a:cs typeface="Times New Roman"/>
              </a:rPr>
              <a:t>s</a:t>
            </a:r>
            <a:endParaRPr sz="10900">
              <a:latin typeface="Times New Roman"/>
              <a:cs typeface="Times New Roman"/>
            </a:endParaRPr>
          </a:p>
        </p:txBody>
      </p:sp>
      <p:sp>
        <p:nvSpPr>
          <p:cNvPr id="13" name="object 13"/>
          <p:cNvSpPr txBox="1">
            <a:spLocks noGrp="1"/>
          </p:cNvSpPr>
          <p:nvPr>
            <p:ph type="body" idx="1"/>
          </p:nvPr>
        </p:nvSpPr>
        <p:spPr>
          <a:xfrm>
            <a:off x="1600200" y="5197309"/>
            <a:ext cx="16273095" cy="3850028"/>
          </a:xfrm>
          <a:prstGeom prst="rect">
            <a:avLst/>
          </a:prstGeom>
        </p:spPr>
        <p:txBody>
          <a:bodyPr vert="horz" wrap="square" lIns="0" tIns="12700" rIns="0" bIns="0" rtlCol="0">
            <a:spAutoFit/>
          </a:bodyPr>
          <a:lstStyle/>
          <a:p>
            <a:pPr marL="2747645" marR="1664335" indent="-685800">
              <a:lnSpc>
                <a:spcPct val="115900"/>
              </a:lnSpc>
              <a:spcBef>
                <a:spcPts val="100"/>
              </a:spcBef>
              <a:buFont typeface="Arial" panose="020B0604020202020204" pitchFamily="34" charset="0"/>
              <a:buChar char="•"/>
              <a:tabLst>
                <a:tab pos="4043045" algn="l"/>
                <a:tab pos="4110354" algn="l"/>
                <a:tab pos="4347845" algn="l"/>
                <a:tab pos="6464935" algn="l"/>
                <a:tab pos="6904990" algn="l"/>
                <a:tab pos="7141209" algn="l"/>
                <a:tab pos="7903845" algn="l"/>
              </a:tabLst>
            </a:pPr>
            <a:r>
              <a:rPr lang="en-IN" dirty="0"/>
              <a:t>Harshit Dhundale - 21BCE11454</a:t>
            </a:r>
          </a:p>
          <a:p>
            <a:pPr marL="2747645" marR="1664335" indent="-685800">
              <a:lnSpc>
                <a:spcPct val="115900"/>
              </a:lnSpc>
              <a:spcBef>
                <a:spcPts val="100"/>
              </a:spcBef>
              <a:buFont typeface="Arial" panose="020B0604020202020204" pitchFamily="34" charset="0"/>
              <a:buChar char="•"/>
              <a:tabLst>
                <a:tab pos="4043045" algn="l"/>
                <a:tab pos="4110354" algn="l"/>
                <a:tab pos="4347845" algn="l"/>
                <a:tab pos="6464935" algn="l"/>
                <a:tab pos="6904990" algn="l"/>
                <a:tab pos="7141209" algn="l"/>
                <a:tab pos="7903845" algn="l"/>
              </a:tabLst>
            </a:pPr>
            <a:r>
              <a:rPr lang="en-IN" sz="4000" dirty="0"/>
              <a:t>Prakhar Saxena - 21BCE11360</a:t>
            </a:r>
          </a:p>
          <a:p>
            <a:pPr marL="2747645" marR="1664335" indent="-685800">
              <a:lnSpc>
                <a:spcPct val="115900"/>
              </a:lnSpc>
              <a:spcBef>
                <a:spcPts val="100"/>
              </a:spcBef>
              <a:buFont typeface="Arial" panose="020B0604020202020204" pitchFamily="34" charset="0"/>
              <a:buChar char="•"/>
              <a:tabLst>
                <a:tab pos="4043045" algn="l"/>
                <a:tab pos="4110354" algn="l"/>
                <a:tab pos="4347845" algn="l"/>
                <a:tab pos="6464935" algn="l"/>
                <a:tab pos="6904990" algn="l"/>
                <a:tab pos="7141209" algn="l"/>
                <a:tab pos="7903845" algn="l"/>
              </a:tabLst>
            </a:pPr>
            <a:r>
              <a:rPr lang="en-IN" sz="4000" dirty="0"/>
              <a:t>Mohammed </a:t>
            </a:r>
            <a:r>
              <a:rPr lang="en-IN" sz="4000" dirty="0" err="1"/>
              <a:t>khaja</a:t>
            </a:r>
            <a:r>
              <a:rPr lang="en-IN" sz="4000" dirty="0"/>
              <a:t> </a:t>
            </a:r>
            <a:r>
              <a:rPr lang="en-IN" sz="4000" dirty="0" err="1"/>
              <a:t>mohinuddin</a:t>
            </a:r>
            <a:r>
              <a:rPr lang="en-IN" sz="4000" dirty="0"/>
              <a:t> - 21BCE11595</a:t>
            </a:r>
          </a:p>
          <a:p>
            <a:pPr marL="2747645" marR="1664335" indent="-685800">
              <a:lnSpc>
                <a:spcPct val="115900"/>
              </a:lnSpc>
              <a:spcBef>
                <a:spcPts val="100"/>
              </a:spcBef>
              <a:buFont typeface="Arial" panose="020B0604020202020204" pitchFamily="34" charset="0"/>
              <a:buChar char="•"/>
              <a:tabLst>
                <a:tab pos="4043045" algn="l"/>
                <a:tab pos="4110354" algn="l"/>
                <a:tab pos="4347845" algn="l"/>
                <a:tab pos="6464935" algn="l"/>
                <a:tab pos="6904990" algn="l"/>
                <a:tab pos="7141209" algn="l"/>
                <a:tab pos="7903845" algn="l"/>
              </a:tabLst>
            </a:pPr>
            <a:r>
              <a:rPr lang="en-IN" sz="4000" dirty="0"/>
              <a:t>Mohammad </a:t>
            </a:r>
            <a:r>
              <a:rPr lang="en-IN" sz="4000" dirty="0" err="1"/>
              <a:t>Aatif</a:t>
            </a:r>
            <a:r>
              <a:rPr lang="en-IN" sz="4000" dirty="0"/>
              <a:t> </a:t>
            </a:r>
            <a:r>
              <a:rPr lang="en-IN" sz="4000" dirty="0" err="1"/>
              <a:t>raza</a:t>
            </a:r>
            <a:r>
              <a:rPr lang="en-IN" sz="4000" dirty="0"/>
              <a:t> khan – 21BCE11290</a:t>
            </a:r>
          </a:p>
          <a:p>
            <a:pPr marL="2061845" marR="1664335">
              <a:lnSpc>
                <a:spcPct val="115900"/>
              </a:lnSpc>
              <a:spcBef>
                <a:spcPts val="100"/>
              </a:spcBef>
              <a:tabLst>
                <a:tab pos="4043045" algn="l"/>
                <a:tab pos="4110354" algn="l"/>
                <a:tab pos="4347845" algn="l"/>
                <a:tab pos="6464935" algn="l"/>
                <a:tab pos="6904990" algn="l"/>
                <a:tab pos="7141209" algn="l"/>
                <a:tab pos="7903845" algn="l"/>
              </a:tabLst>
            </a:pPr>
            <a:endParaRPr lang="en-IN" dirty="0"/>
          </a:p>
        </p:txBody>
      </p:sp>
      <p:sp>
        <p:nvSpPr>
          <p:cNvPr id="16" name="object 13">
            <a:extLst>
              <a:ext uri="{FF2B5EF4-FFF2-40B4-BE49-F238E27FC236}">
                <a16:creationId xmlns:a16="http://schemas.microsoft.com/office/drawing/2014/main" id="{D2F15C69-2E83-4DA4-B861-C6CE3677639D}"/>
              </a:ext>
            </a:extLst>
          </p:cNvPr>
          <p:cNvSpPr txBox="1">
            <a:spLocks/>
          </p:cNvSpPr>
          <p:nvPr/>
        </p:nvSpPr>
        <p:spPr>
          <a:xfrm>
            <a:off x="1600200" y="4289920"/>
            <a:ext cx="16273095" cy="799771"/>
          </a:xfrm>
          <a:prstGeom prst="rect">
            <a:avLst/>
          </a:prstGeom>
        </p:spPr>
        <p:txBody>
          <a:bodyPr vert="horz" wrap="square" lIns="0" tIns="12700" rIns="0" bIns="0" rtlCol="0">
            <a:spAutoFit/>
          </a:bodyPr>
          <a:lstStyle>
            <a:lvl1pPr marL="0">
              <a:defRPr sz="4800" b="0" i="0">
                <a:solidFill>
                  <a:srgbClr val="5270FF"/>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747645" marR="1664335" indent="-685800">
              <a:lnSpc>
                <a:spcPct val="115900"/>
              </a:lnSpc>
              <a:spcBef>
                <a:spcPts val="100"/>
              </a:spcBef>
              <a:buFont typeface="Arial" panose="020B0604020202020204" pitchFamily="34" charset="0"/>
              <a:buChar char="•"/>
              <a:tabLst>
                <a:tab pos="4043045" algn="l"/>
                <a:tab pos="4110354" algn="l"/>
                <a:tab pos="4347845" algn="l"/>
                <a:tab pos="6464935" algn="l"/>
                <a:tab pos="6904990" algn="l"/>
                <a:tab pos="7141209" algn="l"/>
                <a:tab pos="7903845" algn="l"/>
              </a:tabLst>
            </a:pPr>
            <a:r>
              <a:rPr lang="en-IN" dirty="0" err="1"/>
              <a:t>Ansh</a:t>
            </a:r>
            <a:r>
              <a:rPr lang="en-IN" dirty="0"/>
              <a:t> Nagar - 21BCE10704</a:t>
            </a:r>
            <a:endParaRPr lang="en-IN"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1DF83B4-2BA2-4D63-AB94-816A2E2EFB5B}"/>
              </a:ext>
            </a:extLst>
          </p:cNvPr>
          <p:cNvSpPr txBox="1"/>
          <p:nvPr/>
        </p:nvSpPr>
        <p:spPr>
          <a:xfrm>
            <a:off x="7286787" y="0"/>
            <a:ext cx="2723823" cy="1015663"/>
          </a:xfrm>
          <a:prstGeom prst="rect">
            <a:avLst/>
          </a:prstGeom>
          <a:noFill/>
        </p:spPr>
        <p:txBody>
          <a:bodyPr wrap="none" rtlCol="0">
            <a:spAutoFit/>
          </a:bodyPr>
          <a:lstStyle/>
          <a:p>
            <a:r>
              <a:rPr lang="en-IN" sz="6000" dirty="0">
                <a:solidFill>
                  <a:schemeClr val="bg1"/>
                </a:solidFill>
              </a:rPr>
              <a:t>Outputs</a:t>
            </a:r>
          </a:p>
        </p:txBody>
      </p:sp>
      <p:pic>
        <p:nvPicPr>
          <p:cNvPr id="4" name="Picture 3">
            <a:extLst>
              <a:ext uri="{FF2B5EF4-FFF2-40B4-BE49-F238E27FC236}">
                <a16:creationId xmlns:a16="http://schemas.microsoft.com/office/drawing/2014/main" id="{B00F78AD-D13C-41F0-8244-EFEBFF5D7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98" y="1409700"/>
            <a:ext cx="14097000" cy="85652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E76574-3AFD-1CC2-F1D6-67C58DBA81E9}"/>
              </a:ext>
            </a:extLst>
          </p:cNvPr>
          <p:cNvPicPr>
            <a:picLocks noChangeAspect="1"/>
          </p:cNvPicPr>
          <p:nvPr/>
        </p:nvPicPr>
        <p:blipFill>
          <a:blip r:embed="rId2"/>
          <a:stretch>
            <a:fillRect/>
          </a:stretch>
        </p:blipFill>
        <p:spPr>
          <a:xfrm>
            <a:off x="1238250" y="752353"/>
            <a:ext cx="15811500" cy="8782294"/>
          </a:xfrm>
          <a:prstGeom prst="rect">
            <a:avLst/>
          </a:prstGeom>
        </p:spPr>
      </p:pic>
    </p:spTree>
    <p:extLst>
      <p:ext uri="{BB962C8B-B14F-4D97-AF65-F5344CB8AC3E}">
        <p14:creationId xmlns:p14="http://schemas.microsoft.com/office/powerpoint/2010/main" val="551345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82FE6-8724-7424-1C50-EE44E599F3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562100"/>
            <a:ext cx="10564786" cy="7835100"/>
          </a:xfrm>
          <a:prstGeom prst="rect">
            <a:avLst/>
          </a:prstGeom>
          <a:noFill/>
          <a:ln>
            <a:noFill/>
          </a:ln>
        </p:spPr>
      </p:pic>
    </p:spTree>
    <p:extLst>
      <p:ext uri="{BB962C8B-B14F-4D97-AF65-F5344CB8AC3E}">
        <p14:creationId xmlns:p14="http://schemas.microsoft.com/office/powerpoint/2010/main" val="2711654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F8C573-2449-E3F7-14CC-A8FA05CC23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988" y="1333500"/>
            <a:ext cx="13912797" cy="7848600"/>
          </a:xfrm>
          <a:prstGeom prst="rect">
            <a:avLst/>
          </a:prstGeom>
          <a:noFill/>
          <a:ln>
            <a:noFill/>
          </a:ln>
        </p:spPr>
      </p:pic>
    </p:spTree>
    <p:extLst>
      <p:ext uri="{BB962C8B-B14F-4D97-AF65-F5344CB8AC3E}">
        <p14:creationId xmlns:p14="http://schemas.microsoft.com/office/powerpoint/2010/main" val="2314691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BA9E0D-815F-40C0-3AE4-F7B59056C7B5}"/>
              </a:ext>
            </a:extLst>
          </p:cNvPr>
          <p:cNvPicPr>
            <a:picLocks noChangeAspect="1"/>
          </p:cNvPicPr>
          <p:nvPr/>
        </p:nvPicPr>
        <p:blipFill rotWithShape="1">
          <a:blip r:embed="rId2"/>
          <a:srcRect t="2833"/>
          <a:stretch/>
        </p:blipFill>
        <p:spPr>
          <a:xfrm>
            <a:off x="1219200" y="876300"/>
            <a:ext cx="8444682" cy="5227272"/>
          </a:xfrm>
          <a:prstGeom prst="rect">
            <a:avLst/>
          </a:prstGeom>
        </p:spPr>
      </p:pic>
      <p:sp>
        <p:nvSpPr>
          <p:cNvPr id="4" name="TextBox 3">
            <a:extLst>
              <a:ext uri="{FF2B5EF4-FFF2-40B4-BE49-F238E27FC236}">
                <a16:creationId xmlns:a16="http://schemas.microsoft.com/office/drawing/2014/main" id="{5AB44D41-0220-4600-5B3C-3005000852B5}"/>
              </a:ext>
            </a:extLst>
          </p:cNvPr>
          <p:cNvSpPr txBox="1"/>
          <p:nvPr/>
        </p:nvSpPr>
        <p:spPr>
          <a:xfrm>
            <a:off x="2057400" y="6533338"/>
            <a:ext cx="6426239" cy="1815882"/>
          </a:xfrm>
          <a:prstGeom prst="rect">
            <a:avLst/>
          </a:prstGeom>
          <a:noFill/>
        </p:spPr>
        <p:txBody>
          <a:bodyPr wrap="square" rtlCol="0">
            <a:spAutoFit/>
          </a:bodyPr>
          <a:lstStyle/>
          <a:p>
            <a:r>
              <a:rPr lang="en-IN" sz="2800" dirty="0">
                <a:solidFill>
                  <a:schemeClr val="bg1"/>
                </a:solidFill>
              </a:rPr>
              <a:t>In this output, we get an error due to the low quality of image. </a:t>
            </a:r>
          </a:p>
          <a:p>
            <a:r>
              <a:rPr lang="en-IN" sz="2800" dirty="0">
                <a:solidFill>
                  <a:schemeClr val="bg1"/>
                </a:solidFill>
              </a:rPr>
              <a:t>The person recognised as Nikhil is actually Harshit. </a:t>
            </a:r>
          </a:p>
        </p:txBody>
      </p:sp>
      <p:pic>
        <p:nvPicPr>
          <p:cNvPr id="6" name="Picture 5">
            <a:extLst>
              <a:ext uri="{FF2B5EF4-FFF2-40B4-BE49-F238E27FC236}">
                <a16:creationId xmlns:a16="http://schemas.microsoft.com/office/drawing/2014/main" id="{89A25EDC-8F4C-71A7-6524-6CC2614F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9400" y="5715000"/>
            <a:ext cx="3200400" cy="4267200"/>
          </a:xfrm>
          <a:prstGeom prst="rect">
            <a:avLst/>
          </a:prstGeom>
        </p:spPr>
      </p:pic>
      <p:pic>
        <p:nvPicPr>
          <p:cNvPr id="8" name="Picture 7">
            <a:extLst>
              <a:ext uri="{FF2B5EF4-FFF2-40B4-BE49-F238E27FC236}">
                <a16:creationId xmlns:a16="http://schemas.microsoft.com/office/drawing/2014/main" id="{BFBEB878-5057-9BD1-B05C-CAECDE05D6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7891" y="5822833"/>
            <a:ext cx="3143250" cy="4191000"/>
          </a:xfrm>
          <a:prstGeom prst="rect">
            <a:avLst/>
          </a:prstGeom>
        </p:spPr>
      </p:pic>
      <p:sp>
        <p:nvSpPr>
          <p:cNvPr id="9" name="TextBox 8">
            <a:extLst>
              <a:ext uri="{FF2B5EF4-FFF2-40B4-BE49-F238E27FC236}">
                <a16:creationId xmlns:a16="http://schemas.microsoft.com/office/drawing/2014/main" id="{8897B0E3-79E1-98C9-7AF0-732975260508}"/>
              </a:ext>
            </a:extLst>
          </p:cNvPr>
          <p:cNvSpPr txBox="1"/>
          <p:nvPr/>
        </p:nvSpPr>
        <p:spPr>
          <a:xfrm>
            <a:off x="11367948" y="4851112"/>
            <a:ext cx="1383136" cy="584775"/>
          </a:xfrm>
          <a:prstGeom prst="rect">
            <a:avLst/>
          </a:prstGeom>
          <a:noFill/>
        </p:spPr>
        <p:txBody>
          <a:bodyPr wrap="none" rtlCol="0">
            <a:spAutoFit/>
          </a:bodyPr>
          <a:lstStyle/>
          <a:p>
            <a:r>
              <a:rPr lang="en-IN" sz="3200" dirty="0">
                <a:solidFill>
                  <a:schemeClr val="bg1"/>
                </a:solidFill>
              </a:rPr>
              <a:t>Harshit</a:t>
            </a:r>
          </a:p>
        </p:txBody>
      </p:sp>
      <p:sp>
        <p:nvSpPr>
          <p:cNvPr id="10" name="TextBox 9">
            <a:extLst>
              <a:ext uri="{FF2B5EF4-FFF2-40B4-BE49-F238E27FC236}">
                <a16:creationId xmlns:a16="http://schemas.microsoft.com/office/drawing/2014/main" id="{107DBB50-9DBE-366F-CE7C-B2204894FB35}"/>
              </a:ext>
            </a:extLst>
          </p:cNvPr>
          <p:cNvSpPr txBox="1"/>
          <p:nvPr/>
        </p:nvSpPr>
        <p:spPr>
          <a:xfrm>
            <a:off x="15163800" y="4851111"/>
            <a:ext cx="1135247" cy="584775"/>
          </a:xfrm>
          <a:prstGeom prst="rect">
            <a:avLst/>
          </a:prstGeom>
          <a:noFill/>
        </p:spPr>
        <p:txBody>
          <a:bodyPr wrap="none" rtlCol="0">
            <a:spAutoFit/>
          </a:bodyPr>
          <a:lstStyle/>
          <a:p>
            <a:r>
              <a:rPr lang="en-IN" sz="3200" dirty="0">
                <a:solidFill>
                  <a:schemeClr val="bg1"/>
                </a:solidFill>
              </a:rPr>
              <a:t>Nikhil</a:t>
            </a:r>
          </a:p>
        </p:txBody>
      </p:sp>
    </p:spTree>
    <p:extLst>
      <p:ext uri="{BB962C8B-B14F-4D97-AF65-F5344CB8AC3E}">
        <p14:creationId xmlns:p14="http://schemas.microsoft.com/office/powerpoint/2010/main" val="729993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B3AF11-5B39-F5ED-3B17-3EDDAD829286}"/>
              </a:ext>
            </a:extLst>
          </p:cNvPr>
          <p:cNvSpPr txBox="1"/>
          <p:nvPr/>
        </p:nvSpPr>
        <p:spPr>
          <a:xfrm>
            <a:off x="6553200" y="571500"/>
            <a:ext cx="4260462" cy="1200329"/>
          </a:xfrm>
          <a:prstGeom prst="rect">
            <a:avLst/>
          </a:prstGeom>
          <a:noFill/>
        </p:spPr>
        <p:txBody>
          <a:bodyPr wrap="none" rtlCol="0">
            <a:spAutoFit/>
          </a:bodyPr>
          <a:lstStyle/>
          <a:p>
            <a:r>
              <a:rPr lang="en-IN" sz="7200" dirty="0">
                <a:solidFill>
                  <a:schemeClr val="bg1"/>
                </a:solidFill>
                <a:latin typeface="+mj-lt"/>
              </a:rPr>
              <a:t>ACCURACY</a:t>
            </a:r>
          </a:p>
        </p:txBody>
      </p:sp>
      <p:sp>
        <p:nvSpPr>
          <p:cNvPr id="4" name="TextBox 3">
            <a:extLst>
              <a:ext uri="{FF2B5EF4-FFF2-40B4-BE49-F238E27FC236}">
                <a16:creationId xmlns:a16="http://schemas.microsoft.com/office/drawing/2014/main" id="{F547CAC1-4529-B873-437C-EE26D96F0ACD}"/>
              </a:ext>
            </a:extLst>
          </p:cNvPr>
          <p:cNvSpPr txBox="1"/>
          <p:nvPr/>
        </p:nvSpPr>
        <p:spPr>
          <a:xfrm>
            <a:off x="1295400" y="3009900"/>
            <a:ext cx="15468600" cy="2862322"/>
          </a:xfrm>
          <a:prstGeom prst="rect">
            <a:avLst/>
          </a:prstGeom>
          <a:noFill/>
        </p:spPr>
        <p:txBody>
          <a:bodyPr wrap="square" rtlCol="0">
            <a:spAutoFit/>
          </a:bodyPr>
          <a:lstStyle/>
          <a:p>
            <a:r>
              <a:rPr lang="en-IN" sz="6000" dirty="0">
                <a:solidFill>
                  <a:srgbClr val="FFFF00"/>
                </a:solidFill>
              </a:rPr>
              <a:t>The accuracy observed in the program is 96% as out of 25 test images, in 24 images face was recognised correctly.</a:t>
            </a:r>
          </a:p>
        </p:txBody>
      </p:sp>
    </p:spTree>
    <p:extLst>
      <p:ext uri="{BB962C8B-B14F-4D97-AF65-F5344CB8AC3E}">
        <p14:creationId xmlns:p14="http://schemas.microsoft.com/office/powerpoint/2010/main" val="3176222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ACE RECOGNITION DEMO VIDEO">
            <a:hlinkClick r:id="" action="ppaction://media"/>
            <a:extLst>
              <a:ext uri="{FF2B5EF4-FFF2-40B4-BE49-F238E27FC236}">
                <a16:creationId xmlns:a16="http://schemas.microsoft.com/office/drawing/2014/main" id="{1C0D5072-CF91-21E4-1F7D-57BAE42BD3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1200" y="1200150"/>
            <a:ext cx="14020800" cy="7886700"/>
          </a:xfrm>
          <a:prstGeom prst="rect">
            <a:avLst/>
          </a:prstGeom>
        </p:spPr>
      </p:pic>
      <p:sp>
        <p:nvSpPr>
          <p:cNvPr id="3" name="TextBox 2">
            <a:extLst>
              <a:ext uri="{FF2B5EF4-FFF2-40B4-BE49-F238E27FC236}">
                <a16:creationId xmlns:a16="http://schemas.microsoft.com/office/drawing/2014/main" id="{5D727630-8B4F-D545-0601-AB2719D3094F}"/>
              </a:ext>
            </a:extLst>
          </p:cNvPr>
          <p:cNvSpPr txBox="1"/>
          <p:nvPr/>
        </p:nvSpPr>
        <p:spPr>
          <a:xfrm>
            <a:off x="7315200" y="293757"/>
            <a:ext cx="4953000" cy="707886"/>
          </a:xfrm>
          <a:prstGeom prst="rect">
            <a:avLst/>
          </a:prstGeom>
          <a:noFill/>
        </p:spPr>
        <p:txBody>
          <a:bodyPr wrap="square" rtlCol="0">
            <a:spAutoFit/>
          </a:bodyPr>
          <a:lstStyle/>
          <a:p>
            <a:r>
              <a:rPr lang="en-IN" sz="4000" b="1" dirty="0">
                <a:solidFill>
                  <a:schemeClr val="bg1"/>
                </a:solidFill>
              </a:rPr>
              <a:t>Demo Video</a:t>
            </a:r>
          </a:p>
        </p:txBody>
      </p:sp>
    </p:spTree>
    <p:extLst>
      <p:ext uri="{BB962C8B-B14F-4D97-AF65-F5344CB8AC3E}">
        <p14:creationId xmlns:p14="http://schemas.microsoft.com/office/powerpoint/2010/main" val="105427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39429" y="1438303"/>
            <a:ext cx="2861458" cy="319345"/>
          </a:xfrm>
          <a:prstGeom prst="rect">
            <a:avLst/>
          </a:prstGeom>
        </p:spPr>
      </p:pic>
      <p:pic>
        <p:nvPicPr>
          <p:cNvPr id="3" name="object 3"/>
          <p:cNvPicPr/>
          <p:nvPr/>
        </p:nvPicPr>
        <p:blipFill>
          <a:blip r:embed="rId3" cstate="print"/>
          <a:stretch>
            <a:fillRect/>
          </a:stretch>
        </p:blipFill>
        <p:spPr>
          <a:xfrm>
            <a:off x="14333686" y="4820158"/>
            <a:ext cx="3954314" cy="5466841"/>
          </a:xfrm>
          <a:prstGeom prst="rect">
            <a:avLst/>
          </a:prstGeom>
        </p:spPr>
      </p:pic>
      <p:pic>
        <p:nvPicPr>
          <p:cNvPr id="4" name="object 4"/>
          <p:cNvPicPr/>
          <p:nvPr/>
        </p:nvPicPr>
        <p:blipFill>
          <a:blip r:embed="rId4" cstate="print"/>
          <a:stretch>
            <a:fillRect/>
          </a:stretch>
        </p:blipFill>
        <p:spPr>
          <a:xfrm>
            <a:off x="0" y="6152249"/>
            <a:ext cx="5542702" cy="4134750"/>
          </a:xfrm>
          <a:prstGeom prst="rect">
            <a:avLst/>
          </a:prstGeom>
        </p:spPr>
      </p:pic>
      <p:pic>
        <p:nvPicPr>
          <p:cNvPr id="5" name="object 5"/>
          <p:cNvPicPr/>
          <p:nvPr/>
        </p:nvPicPr>
        <p:blipFill>
          <a:blip r:embed="rId5" cstate="print"/>
          <a:stretch>
            <a:fillRect/>
          </a:stretch>
        </p:blipFill>
        <p:spPr>
          <a:xfrm>
            <a:off x="609600" y="469532"/>
            <a:ext cx="1584331" cy="1288116"/>
          </a:xfrm>
          <a:prstGeom prst="rect">
            <a:avLst/>
          </a:prstGeom>
        </p:spPr>
      </p:pic>
      <p:pic>
        <p:nvPicPr>
          <p:cNvPr id="6" name="object 6"/>
          <p:cNvPicPr/>
          <p:nvPr/>
        </p:nvPicPr>
        <p:blipFill>
          <a:blip r:embed="rId6" cstate="print"/>
          <a:stretch>
            <a:fillRect/>
          </a:stretch>
        </p:blipFill>
        <p:spPr>
          <a:xfrm>
            <a:off x="13730997" y="139312"/>
            <a:ext cx="4557002" cy="1686073"/>
          </a:xfrm>
          <a:prstGeom prst="rect">
            <a:avLst/>
          </a:prstGeom>
        </p:spPr>
      </p:pic>
      <p:sp>
        <p:nvSpPr>
          <p:cNvPr id="7" name="object 7"/>
          <p:cNvSpPr txBox="1">
            <a:spLocks noGrp="1"/>
          </p:cNvSpPr>
          <p:nvPr>
            <p:ph type="title"/>
          </p:nvPr>
        </p:nvSpPr>
        <p:spPr>
          <a:xfrm>
            <a:off x="2539429" y="214313"/>
            <a:ext cx="5868670" cy="1120820"/>
          </a:xfrm>
          <a:prstGeom prst="rect">
            <a:avLst/>
          </a:prstGeom>
        </p:spPr>
        <p:txBody>
          <a:bodyPr vert="horz" wrap="square" lIns="0" tIns="12700" rIns="0" bIns="0" rtlCol="0">
            <a:spAutoFit/>
          </a:bodyPr>
          <a:lstStyle/>
          <a:p>
            <a:pPr marL="12700">
              <a:lnSpc>
                <a:spcPct val="100000"/>
              </a:lnSpc>
              <a:spcBef>
                <a:spcPts val="100"/>
              </a:spcBef>
            </a:pPr>
            <a:r>
              <a:rPr lang="en-IN" sz="7200" spc="1730" dirty="0">
                <a:latin typeface="Times New Roman" panose="02020603050405020304" pitchFamily="18" charset="0"/>
                <a:cs typeface="Times New Roman" panose="02020603050405020304" pitchFamily="18" charset="0"/>
              </a:rPr>
              <a:t>Testing</a:t>
            </a:r>
            <a:r>
              <a:rPr sz="7200" spc="509" dirty="0">
                <a:latin typeface="Times New Roman" panose="02020603050405020304" pitchFamily="18" charset="0"/>
                <a:cs typeface="Times New Roman" panose="02020603050405020304" pitchFamily="18" charset="0"/>
              </a:rPr>
              <a:t>:</a:t>
            </a:r>
            <a:endParaRPr sz="72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878D929-49C2-45BB-B1F3-BCECADAD5D43}"/>
              </a:ext>
            </a:extLst>
          </p:cNvPr>
          <p:cNvSpPr/>
          <p:nvPr/>
        </p:nvSpPr>
        <p:spPr>
          <a:xfrm>
            <a:off x="2539429" y="1774966"/>
            <a:ext cx="12115800" cy="9823202"/>
          </a:xfrm>
          <a:prstGeom prst="rect">
            <a:avLst/>
          </a:prstGeom>
        </p:spPr>
        <p:txBody>
          <a:bodyPr wrap="square">
            <a:spAutoFit/>
          </a:bodyPr>
          <a:lstStyle/>
          <a:p>
            <a:pPr marL="342900" lvl="0" indent="-342900">
              <a:lnSpc>
                <a:spcPct val="150000"/>
              </a:lnSpc>
              <a:spcBef>
                <a:spcPts val="2000"/>
              </a:spcBef>
              <a:spcAft>
                <a:spcPts val="600"/>
              </a:spcAft>
              <a:buFont typeface="+mj-lt"/>
              <a:buAutoNum type="romanUcPeriod"/>
            </a:pPr>
            <a:r>
              <a:rPr lang="en-IN" sz="2000" b="1" kern="0" dirty="0">
                <a:effectLst/>
                <a:latin typeface="Times New Roman" panose="02020603050405020304" pitchFamily="18" charset="0"/>
                <a:cs typeface="Times New Roman" panose="02020603050405020304" pitchFamily="18" charset="0"/>
              </a:rPr>
              <a:t>System 1 : </a:t>
            </a:r>
            <a:r>
              <a:rPr lang="en-IN" sz="2000" b="1" kern="0" dirty="0" err="1">
                <a:effectLst/>
                <a:latin typeface="Times New Roman" panose="02020603050405020304" pitchFamily="18" charset="0"/>
                <a:cs typeface="Times New Roman" panose="02020603050405020304" pitchFamily="18" charset="0"/>
              </a:rPr>
              <a:t>Ryzen</a:t>
            </a:r>
            <a:r>
              <a:rPr lang="en-IN" sz="2000" b="1" kern="0" dirty="0">
                <a:effectLst/>
                <a:latin typeface="Times New Roman" panose="02020603050405020304" pitchFamily="18" charset="0"/>
                <a:cs typeface="Times New Roman" panose="02020603050405020304" pitchFamily="18" charset="0"/>
              </a:rPr>
              <a:t> 7 16 core CPU and RTX 3050 GPU</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The program is working as intended.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No error and bugs were found.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Execution time was fast.</a:t>
            </a:r>
          </a:p>
          <a:p>
            <a:pPr marL="342900" lvl="0" indent="-342900">
              <a:lnSpc>
                <a:spcPct val="150000"/>
              </a:lnSpc>
              <a:spcBef>
                <a:spcPts val="2000"/>
              </a:spcBef>
              <a:spcAft>
                <a:spcPts val="600"/>
              </a:spcAft>
              <a:buFont typeface="+mj-lt"/>
              <a:buAutoNum type="romanUcPeriod"/>
            </a:pPr>
            <a:r>
              <a:rPr lang="en-IN" sz="2000" b="1" kern="0" dirty="0">
                <a:effectLst/>
                <a:latin typeface="Times New Roman" panose="02020603050405020304" pitchFamily="18" charset="0"/>
                <a:cs typeface="Times New Roman" panose="02020603050405020304" pitchFamily="18" charset="0"/>
              </a:rPr>
              <a:t>System 2: </a:t>
            </a:r>
            <a:r>
              <a:rPr lang="en-IN" sz="2000" b="1" kern="0" dirty="0" err="1">
                <a:effectLst/>
                <a:latin typeface="Times New Roman" panose="02020603050405020304" pitchFamily="18" charset="0"/>
                <a:cs typeface="Times New Roman" panose="02020603050405020304" pitchFamily="18" charset="0"/>
              </a:rPr>
              <a:t>Ryzen</a:t>
            </a:r>
            <a:r>
              <a:rPr lang="en-IN" sz="2000" b="1" kern="0" dirty="0">
                <a:effectLst/>
                <a:latin typeface="Times New Roman" panose="02020603050405020304" pitchFamily="18" charset="0"/>
                <a:cs typeface="Times New Roman" panose="02020603050405020304" pitchFamily="18" charset="0"/>
              </a:rPr>
              <a:t> 5 8 core CPU GTX 1650 GPU</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The program is working as intended.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No error and bugs were found.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Execution time was moderate.</a:t>
            </a:r>
          </a:p>
          <a:p>
            <a:pPr marL="342900" lvl="0" indent="-342900">
              <a:lnSpc>
                <a:spcPct val="150000"/>
              </a:lnSpc>
              <a:spcBef>
                <a:spcPts val="2000"/>
              </a:spcBef>
              <a:spcAft>
                <a:spcPts val="600"/>
              </a:spcAft>
              <a:buFont typeface="+mj-lt"/>
              <a:buAutoNum type="romanUcPeriod"/>
            </a:pPr>
            <a:r>
              <a:rPr lang="en-IN" sz="2000" b="1" kern="0" dirty="0">
                <a:effectLst/>
                <a:latin typeface="Times New Roman" panose="02020603050405020304" pitchFamily="18" charset="0"/>
                <a:cs typeface="Times New Roman" panose="02020603050405020304" pitchFamily="18" charset="0"/>
              </a:rPr>
              <a:t>System 3: Intel i5 11</a:t>
            </a:r>
            <a:r>
              <a:rPr lang="en-IN" sz="2000" b="1" kern="0" baseline="30000" dirty="0">
                <a:effectLst/>
                <a:latin typeface="Times New Roman" panose="02020603050405020304" pitchFamily="18" charset="0"/>
                <a:cs typeface="Times New Roman" panose="02020603050405020304" pitchFamily="18" charset="0"/>
              </a:rPr>
              <a:t>th</a:t>
            </a:r>
            <a:r>
              <a:rPr lang="en-IN" sz="2000" b="1" kern="0" dirty="0">
                <a:effectLst/>
                <a:latin typeface="Times New Roman" panose="02020603050405020304" pitchFamily="18" charset="0"/>
                <a:cs typeface="Times New Roman" panose="02020603050405020304" pitchFamily="18" charset="0"/>
              </a:rPr>
              <a:t> gen 8 core CPU and intel iris </a:t>
            </a:r>
            <a:r>
              <a:rPr lang="en-IN" sz="2000" b="1" kern="0" dirty="0" err="1">
                <a:effectLst/>
                <a:latin typeface="Times New Roman" panose="02020603050405020304" pitchFamily="18" charset="0"/>
                <a:cs typeface="Times New Roman" panose="02020603050405020304" pitchFamily="18" charset="0"/>
              </a:rPr>
              <a:t>xe</a:t>
            </a:r>
            <a:r>
              <a:rPr lang="en-IN" sz="2000" b="1" kern="0" dirty="0">
                <a:effectLst/>
                <a:latin typeface="Times New Roman" panose="02020603050405020304" pitchFamily="18" charset="0"/>
                <a:cs typeface="Times New Roman" panose="02020603050405020304" pitchFamily="18" charset="0"/>
              </a:rPr>
              <a:t> GPU</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The program is working as intended.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No error and bugs were found.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Execution time was moderate.</a:t>
            </a:r>
          </a:p>
          <a:p>
            <a:endParaRPr lang="en-IN" sz="4400" dirty="0"/>
          </a:p>
        </p:txBody>
      </p:sp>
    </p:spTree>
    <p:extLst>
      <p:ext uri="{BB962C8B-B14F-4D97-AF65-F5344CB8AC3E}">
        <p14:creationId xmlns:p14="http://schemas.microsoft.com/office/powerpoint/2010/main" val="841900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4333686" y="4820158"/>
            <a:ext cx="3954314" cy="5466841"/>
          </a:xfrm>
          <a:prstGeom prst="rect">
            <a:avLst/>
          </a:prstGeom>
        </p:spPr>
      </p:pic>
      <p:pic>
        <p:nvPicPr>
          <p:cNvPr id="4" name="object 4"/>
          <p:cNvPicPr/>
          <p:nvPr/>
        </p:nvPicPr>
        <p:blipFill>
          <a:blip r:embed="rId3" cstate="print"/>
          <a:stretch>
            <a:fillRect/>
          </a:stretch>
        </p:blipFill>
        <p:spPr>
          <a:xfrm>
            <a:off x="0" y="6152249"/>
            <a:ext cx="5542702" cy="4134750"/>
          </a:xfrm>
          <a:prstGeom prst="rect">
            <a:avLst/>
          </a:prstGeom>
        </p:spPr>
      </p:pic>
      <p:pic>
        <p:nvPicPr>
          <p:cNvPr id="5" name="object 5"/>
          <p:cNvPicPr/>
          <p:nvPr/>
        </p:nvPicPr>
        <p:blipFill>
          <a:blip r:embed="rId4" cstate="print"/>
          <a:stretch>
            <a:fillRect/>
          </a:stretch>
        </p:blipFill>
        <p:spPr>
          <a:xfrm>
            <a:off x="616974" y="666830"/>
            <a:ext cx="1584331" cy="1288116"/>
          </a:xfrm>
          <a:prstGeom prst="rect">
            <a:avLst/>
          </a:prstGeom>
        </p:spPr>
      </p:pic>
      <p:pic>
        <p:nvPicPr>
          <p:cNvPr id="6" name="object 6"/>
          <p:cNvPicPr/>
          <p:nvPr/>
        </p:nvPicPr>
        <p:blipFill>
          <a:blip r:embed="rId5" cstate="print"/>
          <a:stretch>
            <a:fillRect/>
          </a:stretch>
        </p:blipFill>
        <p:spPr>
          <a:xfrm>
            <a:off x="13730997" y="139312"/>
            <a:ext cx="4557002" cy="1686073"/>
          </a:xfrm>
          <a:prstGeom prst="rect">
            <a:avLst/>
          </a:prstGeom>
        </p:spPr>
      </p:pic>
      <p:sp>
        <p:nvSpPr>
          <p:cNvPr id="9" name="Rectangle 8">
            <a:extLst>
              <a:ext uri="{FF2B5EF4-FFF2-40B4-BE49-F238E27FC236}">
                <a16:creationId xmlns:a16="http://schemas.microsoft.com/office/drawing/2014/main" id="{B878D929-49C2-45BB-B1F3-BCECADAD5D43}"/>
              </a:ext>
            </a:extLst>
          </p:cNvPr>
          <p:cNvSpPr/>
          <p:nvPr/>
        </p:nvSpPr>
        <p:spPr>
          <a:xfrm>
            <a:off x="2819400" y="739553"/>
            <a:ext cx="12382500" cy="9453870"/>
          </a:xfrm>
          <a:prstGeom prst="rect">
            <a:avLst/>
          </a:prstGeom>
        </p:spPr>
        <p:txBody>
          <a:bodyPr wrap="square">
            <a:spAutoFit/>
          </a:bodyPr>
          <a:lstStyle/>
          <a:p>
            <a:pPr lvl="0">
              <a:lnSpc>
                <a:spcPct val="150000"/>
              </a:lnSpc>
              <a:spcBef>
                <a:spcPts val="2000"/>
              </a:spcBef>
              <a:spcAft>
                <a:spcPts val="600"/>
              </a:spcAft>
            </a:pPr>
            <a:r>
              <a:rPr lang="en-IN" sz="2000" b="1" kern="0" dirty="0">
                <a:effectLst/>
                <a:latin typeface="Times New Roman" panose="02020603050405020304" pitchFamily="18" charset="0"/>
                <a:cs typeface="Times New Roman" panose="02020603050405020304" pitchFamily="18" charset="0"/>
              </a:rPr>
              <a:t>IV. System 4: Intel i7 11</a:t>
            </a:r>
            <a:r>
              <a:rPr lang="en-IN" sz="2000" b="1" kern="0" baseline="30000" dirty="0">
                <a:effectLst/>
                <a:latin typeface="Times New Roman" panose="02020603050405020304" pitchFamily="18" charset="0"/>
                <a:cs typeface="Times New Roman" panose="02020603050405020304" pitchFamily="18" charset="0"/>
              </a:rPr>
              <a:t>th</a:t>
            </a:r>
            <a:r>
              <a:rPr lang="en-IN" sz="2000" b="1" kern="0" dirty="0">
                <a:effectLst/>
                <a:latin typeface="Times New Roman" panose="02020603050405020304" pitchFamily="18" charset="0"/>
                <a:cs typeface="Times New Roman" panose="02020603050405020304" pitchFamily="18" charset="0"/>
              </a:rPr>
              <a:t> gen 12 core CPU and RTX 3050 GPU</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The program is working as intended.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No error and bugs were found.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Execution time was moderate.</a:t>
            </a:r>
          </a:p>
          <a:p>
            <a:pPr lvl="0">
              <a:lnSpc>
                <a:spcPct val="150000"/>
              </a:lnSpc>
              <a:spcBef>
                <a:spcPts val="2000"/>
              </a:spcBef>
              <a:spcAft>
                <a:spcPts val="600"/>
              </a:spcAft>
            </a:pPr>
            <a:r>
              <a:rPr lang="en-IN" sz="2000" b="1" kern="0" dirty="0">
                <a:effectLst/>
                <a:latin typeface="Times New Roman" panose="02020603050405020304" pitchFamily="18" charset="0"/>
                <a:cs typeface="Times New Roman" panose="02020603050405020304" pitchFamily="18" charset="0"/>
              </a:rPr>
              <a:t>V. System 5: Intel i9 11</a:t>
            </a:r>
            <a:r>
              <a:rPr lang="en-IN" sz="2000" b="1" kern="0" baseline="30000" dirty="0">
                <a:effectLst/>
                <a:latin typeface="Times New Roman" panose="02020603050405020304" pitchFamily="18" charset="0"/>
                <a:cs typeface="Times New Roman" panose="02020603050405020304" pitchFamily="18" charset="0"/>
              </a:rPr>
              <a:t>th</a:t>
            </a:r>
            <a:r>
              <a:rPr lang="en-IN" sz="2000" b="1" kern="0" dirty="0">
                <a:effectLst/>
                <a:latin typeface="Times New Roman" panose="02020603050405020304" pitchFamily="18" charset="0"/>
                <a:cs typeface="Times New Roman" panose="02020603050405020304" pitchFamily="18" charset="0"/>
              </a:rPr>
              <a:t> gen 16 core CPU and RTX 3090ti GPU </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The program is working as intended.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No error and bugs were found.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Execution time was fast.</a:t>
            </a:r>
          </a:p>
          <a:p>
            <a:pPr lvl="0">
              <a:lnSpc>
                <a:spcPct val="150000"/>
              </a:lnSpc>
              <a:spcBef>
                <a:spcPts val="2000"/>
              </a:spcBef>
              <a:spcAft>
                <a:spcPts val="600"/>
              </a:spcAft>
            </a:pPr>
            <a:r>
              <a:rPr lang="en-IN" sz="2000" b="1" kern="0" dirty="0">
                <a:effectLst/>
                <a:latin typeface="Times New Roman" panose="02020603050405020304" pitchFamily="18" charset="0"/>
                <a:cs typeface="Times New Roman" panose="02020603050405020304" pitchFamily="18" charset="0"/>
              </a:rPr>
              <a:t>VI. System 6: Intel </a:t>
            </a:r>
            <a:r>
              <a:rPr lang="en-IN" sz="2000" b="1" kern="0" dirty="0" err="1">
                <a:effectLst/>
                <a:latin typeface="Times New Roman" panose="02020603050405020304" pitchFamily="18" charset="0"/>
                <a:cs typeface="Times New Roman" panose="02020603050405020304" pitchFamily="18" charset="0"/>
              </a:rPr>
              <a:t>pentium</a:t>
            </a:r>
            <a:r>
              <a:rPr lang="en-IN" sz="2000" b="1" kern="0" dirty="0">
                <a:effectLst/>
                <a:latin typeface="Times New Roman" panose="02020603050405020304" pitchFamily="18" charset="0"/>
                <a:cs typeface="Times New Roman" panose="02020603050405020304" pitchFamily="18" charset="0"/>
              </a:rPr>
              <a:t> gold and no GPU</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The program is working as intended.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No error and bugs were found.</a:t>
            </a:r>
          </a:p>
          <a:p>
            <a:pPr marL="742950" lvl="1" indent="-285750">
              <a:lnSpc>
                <a:spcPct val="150000"/>
              </a:lnSpc>
              <a:spcBef>
                <a:spcPts val="1800"/>
              </a:spcBef>
              <a:spcAft>
                <a:spcPts val="600"/>
              </a:spcAft>
              <a:buFont typeface="+mj-lt"/>
              <a:buAutoNum type="alphaUcPeriod"/>
            </a:pPr>
            <a:r>
              <a:rPr lang="en-IN" sz="2000" b="1" dirty="0">
                <a:effectLst/>
                <a:latin typeface="Times New Roman" panose="02020603050405020304" pitchFamily="18" charset="0"/>
                <a:cs typeface="Times New Roman" panose="02020603050405020304" pitchFamily="18" charset="0"/>
              </a:rPr>
              <a:t>Execution time was very slow.</a:t>
            </a:r>
          </a:p>
          <a:p>
            <a:endParaRPr lang="en-IN" sz="2000" dirty="0"/>
          </a:p>
        </p:txBody>
      </p:sp>
    </p:spTree>
    <p:extLst>
      <p:ext uri="{BB962C8B-B14F-4D97-AF65-F5344CB8AC3E}">
        <p14:creationId xmlns:p14="http://schemas.microsoft.com/office/powerpoint/2010/main" val="501112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12306" y="1723528"/>
            <a:ext cx="2861458" cy="319345"/>
          </a:xfrm>
          <a:prstGeom prst="rect">
            <a:avLst/>
          </a:prstGeom>
        </p:spPr>
      </p:pic>
      <p:pic>
        <p:nvPicPr>
          <p:cNvPr id="3" name="object 3"/>
          <p:cNvPicPr/>
          <p:nvPr/>
        </p:nvPicPr>
        <p:blipFill>
          <a:blip r:embed="rId3" cstate="print"/>
          <a:stretch>
            <a:fillRect/>
          </a:stretch>
        </p:blipFill>
        <p:spPr>
          <a:xfrm>
            <a:off x="14333686" y="4820158"/>
            <a:ext cx="3954314" cy="5466841"/>
          </a:xfrm>
          <a:prstGeom prst="rect">
            <a:avLst/>
          </a:prstGeom>
        </p:spPr>
      </p:pic>
      <p:pic>
        <p:nvPicPr>
          <p:cNvPr id="4" name="object 4"/>
          <p:cNvPicPr/>
          <p:nvPr/>
        </p:nvPicPr>
        <p:blipFill>
          <a:blip r:embed="rId4" cstate="print"/>
          <a:stretch>
            <a:fillRect/>
          </a:stretch>
        </p:blipFill>
        <p:spPr>
          <a:xfrm>
            <a:off x="0" y="6152249"/>
            <a:ext cx="5542702" cy="4134750"/>
          </a:xfrm>
          <a:prstGeom prst="rect">
            <a:avLst/>
          </a:prstGeom>
        </p:spPr>
      </p:pic>
      <p:pic>
        <p:nvPicPr>
          <p:cNvPr id="5" name="object 5"/>
          <p:cNvPicPr/>
          <p:nvPr/>
        </p:nvPicPr>
        <p:blipFill>
          <a:blip r:embed="rId5" cstate="print"/>
          <a:stretch>
            <a:fillRect/>
          </a:stretch>
        </p:blipFill>
        <p:spPr>
          <a:xfrm>
            <a:off x="616974" y="666830"/>
            <a:ext cx="1584331" cy="1288116"/>
          </a:xfrm>
          <a:prstGeom prst="rect">
            <a:avLst/>
          </a:prstGeom>
        </p:spPr>
      </p:pic>
      <p:pic>
        <p:nvPicPr>
          <p:cNvPr id="6" name="object 6"/>
          <p:cNvPicPr/>
          <p:nvPr/>
        </p:nvPicPr>
        <p:blipFill>
          <a:blip r:embed="rId6" cstate="print"/>
          <a:stretch>
            <a:fillRect/>
          </a:stretch>
        </p:blipFill>
        <p:spPr>
          <a:xfrm>
            <a:off x="13730997" y="139312"/>
            <a:ext cx="4557002" cy="1686073"/>
          </a:xfrm>
          <a:prstGeom prst="rect">
            <a:avLst/>
          </a:prstGeom>
        </p:spPr>
      </p:pic>
      <p:sp>
        <p:nvSpPr>
          <p:cNvPr id="7" name="object 7"/>
          <p:cNvSpPr txBox="1">
            <a:spLocks noGrp="1"/>
          </p:cNvSpPr>
          <p:nvPr>
            <p:ph type="title"/>
          </p:nvPr>
        </p:nvSpPr>
        <p:spPr>
          <a:xfrm>
            <a:off x="2593339" y="311150"/>
            <a:ext cx="5868670" cy="1397000"/>
          </a:xfrm>
          <a:prstGeom prst="rect">
            <a:avLst/>
          </a:prstGeom>
        </p:spPr>
        <p:txBody>
          <a:bodyPr vert="horz" wrap="square" lIns="0" tIns="12700" rIns="0" bIns="0" rtlCol="0">
            <a:spAutoFit/>
          </a:bodyPr>
          <a:lstStyle/>
          <a:p>
            <a:pPr marL="12700">
              <a:lnSpc>
                <a:spcPct val="100000"/>
              </a:lnSpc>
              <a:spcBef>
                <a:spcPts val="100"/>
              </a:spcBef>
            </a:pPr>
            <a:r>
              <a:rPr sz="9000" spc="1730" dirty="0">
                <a:latin typeface="Calibri"/>
                <a:cs typeface="Calibri"/>
              </a:rPr>
              <a:t>C</a:t>
            </a:r>
            <a:r>
              <a:rPr sz="9000" spc="-340" dirty="0">
                <a:latin typeface="Calibri"/>
                <a:cs typeface="Calibri"/>
              </a:rPr>
              <a:t>o</a:t>
            </a:r>
            <a:r>
              <a:rPr sz="9000" spc="170" dirty="0">
                <a:latin typeface="Calibri"/>
                <a:cs typeface="Calibri"/>
              </a:rPr>
              <a:t>n</a:t>
            </a:r>
            <a:r>
              <a:rPr sz="9000" spc="225" dirty="0">
                <a:latin typeface="Calibri"/>
                <a:cs typeface="Calibri"/>
              </a:rPr>
              <a:t>c</a:t>
            </a:r>
            <a:r>
              <a:rPr sz="9000" spc="290" dirty="0">
                <a:latin typeface="Calibri"/>
                <a:cs typeface="Calibri"/>
              </a:rPr>
              <a:t>l</a:t>
            </a:r>
            <a:r>
              <a:rPr sz="9000" spc="170" dirty="0">
                <a:latin typeface="Calibri"/>
                <a:cs typeface="Calibri"/>
              </a:rPr>
              <a:t>u</a:t>
            </a:r>
            <a:r>
              <a:rPr sz="9000" spc="-90" dirty="0">
                <a:latin typeface="Calibri"/>
                <a:cs typeface="Calibri"/>
              </a:rPr>
              <a:t>s</a:t>
            </a:r>
            <a:r>
              <a:rPr sz="9000" spc="290" dirty="0">
                <a:latin typeface="Calibri"/>
                <a:cs typeface="Calibri"/>
              </a:rPr>
              <a:t>i</a:t>
            </a:r>
            <a:r>
              <a:rPr sz="9000" spc="-340" dirty="0">
                <a:latin typeface="Calibri"/>
                <a:cs typeface="Calibri"/>
              </a:rPr>
              <a:t>o</a:t>
            </a:r>
            <a:r>
              <a:rPr sz="9000" spc="170" dirty="0">
                <a:latin typeface="Calibri"/>
                <a:cs typeface="Calibri"/>
              </a:rPr>
              <a:t>n</a:t>
            </a:r>
            <a:r>
              <a:rPr sz="9000" spc="509" dirty="0">
                <a:latin typeface="Calibri"/>
                <a:cs typeface="Calibri"/>
              </a:rPr>
              <a:t>:</a:t>
            </a:r>
            <a:endParaRPr sz="9000">
              <a:latin typeface="Calibri"/>
              <a:cs typeface="Calibri"/>
            </a:endParaRPr>
          </a:p>
        </p:txBody>
      </p:sp>
      <p:sp>
        <p:nvSpPr>
          <p:cNvPr id="9" name="Rectangle 8">
            <a:extLst>
              <a:ext uri="{FF2B5EF4-FFF2-40B4-BE49-F238E27FC236}">
                <a16:creationId xmlns:a16="http://schemas.microsoft.com/office/drawing/2014/main" id="{B878D929-49C2-45BB-B1F3-BCECADAD5D43}"/>
              </a:ext>
            </a:extLst>
          </p:cNvPr>
          <p:cNvSpPr/>
          <p:nvPr/>
        </p:nvSpPr>
        <p:spPr>
          <a:xfrm>
            <a:off x="1600200" y="3314701"/>
            <a:ext cx="12115800" cy="2800767"/>
          </a:xfrm>
          <a:prstGeom prst="rect">
            <a:avLst/>
          </a:prstGeom>
        </p:spPr>
        <p:txBody>
          <a:bodyPr wrap="square">
            <a:spAutoFit/>
          </a:bodyPr>
          <a:lstStyle/>
          <a:p>
            <a:r>
              <a:rPr lang="en-US" sz="4400" b="0" i="0" dirty="0">
                <a:solidFill>
                  <a:srgbClr val="444444"/>
                </a:solidFill>
                <a:effectLst/>
                <a:latin typeface="Georgia" panose="02040502050405020303" pitchFamily="18" charset="0"/>
              </a:rPr>
              <a:t>In this machine learning project, we developed a face recognition model in python which also generates names on detecting the face using our own custom dataset.</a:t>
            </a:r>
            <a:endParaRPr lang="en-IN" sz="4400" dirty="0"/>
          </a:p>
        </p:txBody>
      </p:sp>
    </p:spTree>
    <p:extLst>
      <p:ext uri="{BB962C8B-B14F-4D97-AF65-F5344CB8AC3E}">
        <p14:creationId xmlns:p14="http://schemas.microsoft.com/office/powerpoint/2010/main" val="1068185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24551" y="3956078"/>
            <a:ext cx="6463448" cy="6330921"/>
          </a:xfrm>
          <a:prstGeom prst="rect">
            <a:avLst/>
          </a:prstGeom>
        </p:spPr>
      </p:pic>
      <p:pic>
        <p:nvPicPr>
          <p:cNvPr id="3" name="object 3"/>
          <p:cNvPicPr/>
          <p:nvPr/>
        </p:nvPicPr>
        <p:blipFill>
          <a:blip r:embed="rId3" cstate="print"/>
          <a:stretch>
            <a:fillRect/>
          </a:stretch>
        </p:blipFill>
        <p:spPr>
          <a:xfrm>
            <a:off x="754134" y="674131"/>
            <a:ext cx="1584331" cy="1288116"/>
          </a:xfrm>
          <a:prstGeom prst="rect">
            <a:avLst/>
          </a:prstGeom>
        </p:spPr>
      </p:pic>
      <p:pic>
        <p:nvPicPr>
          <p:cNvPr id="4" name="object 4"/>
          <p:cNvPicPr/>
          <p:nvPr/>
        </p:nvPicPr>
        <p:blipFill>
          <a:blip r:embed="rId4" cstate="print"/>
          <a:stretch>
            <a:fillRect/>
          </a:stretch>
        </p:blipFill>
        <p:spPr>
          <a:xfrm>
            <a:off x="13730997" y="139315"/>
            <a:ext cx="4557002" cy="1686073"/>
          </a:xfrm>
          <a:prstGeom prst="rect">
            <a:avLst/>
          </a:prstGeom>
        </p:spPr>
      </p:pic>
      <p:pic>
        <p:nvPicPr>
          <p:cNvPr id="5" name="object 5"/>
          <p:cNvPicPr/>
          <p:nvPr/>
        </p:nvPicPr>
        <p:blipFill>
          <a:blip r:embed="rId5" cstate="print"/>
          <a:stretch>
            <a:fillRect/>
          </a:stretch>
        </p:blipFill>
        <p:spPr>
          <a:xfrm>
            <a:off x="0" y="8748996"/>
            <a:ext cx="1550320" cy="1538003"/>
          </a:xfrm>
          <a:prstGeom prst="rect">
            <a:avLst/>
          </a:prstGeom>
        </p:spPr>
      </p:pic>
      <p:sp>
        <p:nvSpPr>
          <p:cNvPr id="6" name="object 6"/>
          <p:cNvSpPr txBox="1">
            <a:spLocks noGrp="1"/>
          </p:cNvSpPr>
          <p:nvPr>
            <p:ph type="title"/>
          </p:nvPr>
        </p:nvSpPr>
        <p:spPr>
          <a:xfrm>
            <a:off x="5046389" y="-10352"/>
            <a:ext cx="5338445" cy="1368965"/>
          </a:xfrm>
          <a:prstGeom prst="rect">
            <a:avLst/>
          </a:prstGeom>
        </p:spPr>
        <p:txBody>
          <a:bodyPr vert="horz" wrap="square" lIns="0" tIns="14605" rIns="0" bIns="0" rtlCol="0">
            <a:spAutoFit/>
          </a:bodyPr>
          <a:lstStyle/>
          <a:p>
            <a:pPr marL="12700">
              <a:lnSpc>
                <a:spcPct val="100000"/>
              </a:lnSpc>
              <a:spcBef>
                <a:spcPts val="115"/>
              </a:spcBef>
            </a:pPr>
            <a:r>
              <a:rPr sz="8800" dirty="0">
                <a:solidFill>
                  <a:srgbClr val="AA81F2"/>
                </a:solidFill>
                <a:latin typeface="Times New Roman"/>
                <a:cs typeface="Times New Roman"/>
              </a:rPr>
              <a:t>Contents</a:t>
            </a:r>
            <a:endParaRPr sz="8800" dirty="0">
              <a:latin typeface="Times New Roman"/>
              <a:cs typeface="Times New Roman"/>
            </a:endParaRPr>
          </a:p>
        </p:txBody>
      </p:sp>
      <p:sp>
        <p:nvSpPr>
          <p:cNvPr id="19" name="object 19"/>
          <p:cNvSpPr txBox="1"/>
          <p:nvPr/>
        </p:nvSpPr>
        <p:spPr>
          <a:xfrm>
            <a:off x="3276600" y="1249910"/>
            <a:ext cx="10005935" cy="9037089"/>
          </a:xfrm>
          <a:prstGeom prst="rect">
            <a:avLst/>
          </a:prstGeom>
        </p:spPr>
        <p:txBody>
          <a:bodyPr vert="horz" wrap="square" lIns="0" tIns="105410" rIns="0" bIns="0" rtlCol="0">
            <a:spAutoFit/>
          </a:bodyPr>
          <a:lstStyle/>
          <a:p>
            <a:pPr marL="469900" indent="-457200">
              <a:lnSpc>
                <a:spcPct val="100000"/>
              </a:lnSpc>
              <a:spcBef>
                <a:spcPts val="830"/>
              </a:spcBef>
              <a:buFont typeface="Arial" panose="020B0604020202020204" pitchFamily="34" charset="0"/>
              <a:buChar char="•"/>
            </a:pPr>
            <a:r>
              <a:rPr sz="2600" b="1" dirty="0">
                <a:solidFill>
                  <a:srgbClr val="03989D"/>
                </a:solidFill>
                <a:latin typeface="Times New Roman"/>
                <a:cs typeface="Times New Roman"/>
              </a:rPr>
              <a:t>Introduction</a:t>
            </a:r>
            <a:endParaRPr sz="2600" dirty="0">
              <a:latin typeface="Times New Roman"/>
              <a:cs typeface="Times New Roman"/>
            </a:endParaRPr>
          </a:p>
          <a:p>
            <a:pPr marL="469900" marR="880744" indent="-457200">
              <a:lnSpc>
                <a:spcPts val="5180"/>
              </a:lnSpc>
              <a:spcBef>
                <a:spcPts val="290"/>
              </a:spcBef>
              <a:buFont typeface="Arial" panose="020B0604020202020204" pitchFamily="34" charset="0"/>
              <a:buChar char="•"/>
            </a:pPr>
            <a:r>
              <a:rPr sz="2600" b="1" dirty="0">
                <a:solidFill>
                  <a:srgbClr val="03989D"/>
                </a:solidFill>
                <a:latin typeface="Times New Roman"/>
                <a:cs typeface="Times New Roman"/>
              </a:rPr>
              <a:t>Existing work with Limitation </a:t>
            </a:r>
            <a:r>
              <a:rPr sz="2600" b="1" spc="5" dirty="0">
                <a:solidFill>
                  <a:srgbClr val="03989D"/>
                </a:solidFill>
                <a:latin typeface="Times New Roman"/>
                <a:cs typeface="Times New Roman"/>
              </a:rPr>
              <a:t> </a:t>
            </a:r>
            <a:endParaRPr lang="en-IN" sz="2600" b="1" spc="5" dirty="0">
              <a:solidFill>
                <a:srgbClr val="03989D"/>
              </a:solidFill>
              <a:latin typeface="Times New Roman"/>
              <a:cs typeface="Times New Roman"/>
            </a:endParaRPr>
          </a:p>
          <a:p>
            <a:pPr marL="469900" marR="880744" indent="-457200">
              <a:lnSpc>
                <a:spcPts val="5180"/>
              </a:lnSpc>
              <a:spcBef>
                <a:spcPts val="290"/>
              </a:spcBef>
              <a:buFont typeface="Arial" panose="020B0604020202020204" pitchFamily="34" charset="0"/>
              <a:buChar char="•"/>
            </a:pPr>
            <a:r>
              <a:rPr sz="2600" b="1" dirty="0">
                <a:solidFill>
                  <a:srgbClr val="03989D"/>
                </a:solidFill>
                <a:latin typeface="Times New Roman"/>
                <a:cs typeface="Times New Roman"/>
              </a:rPr>
              <a:t>Proposed work and methodology </a:t>
            </a:r>
            <a:r>
              <a:rPr sz="2600" b="1" spc="-910" dirty="0">
                <a:solidFill>
                  <a:srgbClr val="03989D"/>
                </a:solidFill>
                <a:latin typeface="Times New Roman"/>
                <a:cs typeface="Times New Roman"/>
              </a:rPr>
              <a:t> </a:t>
            </a:r>
            <a:endParaRPr lang="en-IN" sz="2600" b="1" spc="-910" dirty="0">
              <a:solidFill>
                <a:srgbClr val="03989D"/>
              </a:solidFill>
              <a:latin typeface="Times New Roman"/>
              <a:cs typeface="Times New Roman"/>
            </a:endParaRPr>
          </a:p>
          <a:p>
            <a:pPr marL="469900" marR="880744" indent="-457200">
              <a:lnSpc>
                <a:spcPts val="5180"/>
              </a:lnSpc>
              <a:spcBef>
                <a:spcPts val="290"/>
              </a:spcBef>
              <a:buFont typeface="Arial" panose="020B0604020202020204" pitchFamily="34" charset="0"/>
              <a:buChar char="•"/>
            </a:pPr>
            <a:r>
              <a:rPr sz="2600" b="1" dirty="0">
                <a:solidFill>
                  <a:srgbClr val="03989D"/>
                </a:solidFill>
                <a:latin typeface="Times New Roman"/>
                <a:cs typeface="Times New Roman"/>
              </a:rPr>
              <a:t>Novelty</a:t>
            </a:r>
            <a:r>
              <a:rPr sz="2600" b="1" spc="-5" dirty="0">
                <a:solidFill>
                  <a:srgbClr val="03989D"/>
                </a:solidFill>
                <a:latin typeface="Times New Roman"/>
                <a:cs typeface="Times New Roman"/>
              </a:rPr>
              <a:t> </a:t>
            </a:r>
            <a:r>
              <a:rPr sz="2600" b="1" dirty="0">
                <a:solidFill>
                  <a:srgbClr val="03989D"/>
                </a:solidFill>
                <a:latin typeface="Times New Roman"/>
                <a:cs typeface="Times New Roman"/>
              </a:rPr>
              <a:t>of the</a:t>
            </a:r>
            <a:r>
              <a:rPr sz="2600" b="1" spc="-5" dirty="0">
                <a:solidFill>
                  <a:srgbClr val="03989D"/>
                </a:solidFill>
                <a:latin typeface="Times New Roman"/>
                <a:cs typeface="Times New Roman"/>
              </a:rPr>
              <a:t> </a:t>
            </a:r>
            <a:r>
              <a:rPr sz="2600" b="1" dirty="0">
                <a:solidFill>
                  <a:srgbClr val="03989D"/>
                </a:solidFill>
                <a:latin typeface="Times New Roman"/>
                <a:cs typeface="Times New Roman"/>
              </a:rPr>
              <a:t>Project</a:t>
            </a:r>
            <a:endParaRPr sz="2600" dirty="0">
              <a:latin typeface="Times New Roman"/>
              <a:cs typeface="Times New Roman"/>
            </a:endParaRPr>
          </a:p>
          <a:p>
            <a:pPr marL="469900" indent="-457200">
              <a:lnSpc>
                <a:spcPct val="100000"/>
              </a:lnSpc>
              <a:spcBef>
                <a:spcPts val="430"/>
              </a:spcBef>
              <a:buFont typeface="Arial" panose="020B0604020202020204" pitchFamily="34" charset="0"/>
              <a:buChar char="•"/>
            </a:pPr>
            <a:r>
              <a:rPr sz="2600" b="1" dirty="0">
                <a:solidFill>
                  <a:srgbClr val="03989D"/>
                </a:solidFill>
                <a:latin typeface="Times New Roman"/>
                <a:cs typeface="Times New Roman"/>
              </a:rPr>
              <a:t>Real</a:t>
            </a:r>
            <a:r>
              <a:rPr sz="2600" b="1" spc="-20" dirty="0">
                <a:solidFill>
                  <a:srgbClr val="03989D"/>
                </a:solidFill>
                <a:latin typeface="Times New Roman"/>
                <a:cs typeface="Times New Roman"/>
              </a:rPr>
              <a:t> </a:t>
            </a:r>
            <a:r>
              <a:rPr sz="2600" b="1" dirty="0">
                <a:solidFill>
                  <a:srgbClr val="03989D"/>
                </a:solidFill>
                <a:latin typeface="Times New Roman"/>
                <a:cs typeface="Times New Roman"/>
              </a:rPr>
              <a:t>time</a:t>
            </a:r>
            <a:r>
              <a:rPr sz="2600" b="1" spc="-15" dirty="0">
                <a:solidFill>
                  <a:srgbClr val="03989D"/>
                </a:solidFill>
                <a:latin typeface="Times New Roman"/>
                <a:cs typeface="Times New Roman"/>
              </a:rPr>
              <a:t> </a:t>
            </a:r>
            <a:r>
              <a:rPr sz="2600" b="1" dirty="0">
                <a:solidFill>
                  <a:srgbClr val="03989D"/>
                </a:solidFill>
                <a:latin typeface="Times New Roman"/>
                <a:cs typeface="Times New Roman"/>
              </a:rPr>
              <a:t>usage</a:t>
            </a:r>
            <a:endParaRPr sz="2600" dirty="0">
              <a:latin typeface="Times New Roman"/>
              <a:cs typeface="Times New Roman"/>
            </a:endParaRPr>
          </a:p>
          <a:p>
            <a:pPr marL="469900" marR="5080" indent="-457200">
              <a:lnSpc>
                <a:spcPts val="5180"/>
              </a:lnSpc>
              <a:spcBef>
                <a:spcPts val="290"/>
              </a:spcBef>
              <a:buFont typeface="Arial" panose="020B0604020202020204" pitchFamily="34" charset="0"/>
              <a:buChar char="•"/>
            </a:pPr>
            <a:r>
              <a:rPr sz="2600" b="1" dirty="0">
                <a:solidFill>
                  <a:srgbClr val="03989D"/>
                </a:solidFill>
                <a:latin typeface="Times New Roman"/>
                <a:cs typeface="Times New Roman"/>
              </a:rPr>
              <a:t>Hardware and software require</a:t>
            </a:r>
            <a:r>
              <a:rPr lang="en-IN" sz="2600" b="1" dirty="0" err="1">
                <a:solidFill>
                  <a:srgbClr val="03989D"/>
                </a:solidFill>
                <a:latin typeface="Times New Roman"/>
                <a:cs typeface="Times New Roman"/>
              </a:rPr>
              <a:t>ments</a:t>
            </a:r>
            <a:endParaRPr lang="en-IN" sz="2600" b="1" dirty="0">
              <a:solidFill>
                <a:srgbClr val="03989D"/>
              </a:solidFill>
              <a:latin typeface="Times New Roman"/>
              <a:cs typeface="Times New Roman"/>
            </a:endParaRPr>
          </a:p>
          <a:p>
            <a:pPr marL="469900" marR="5080" indent="-457200">
              <a:lnSpc>
                <a:spcPts val="5180"/>
              </a:lnSpc>
              <a:spcBef>
                <a:spcPts val="290"/>
              </a:spcBef>
              <a:buFont typeface="Arial" panose="020B0604020202020204" pitchFamily="34" charset="0"/>
              <a:buChar char="•"/>
            </a:pPr>
            <a:r>
              <a:rPr sz="2600" b="1" dirty="0">
                <a:solidFill>
                  <a:srgbClr val="03989D"/>
                </a:solidFill>
                <a:latin typeface="Times New Roman"/>
                <a:cs typeface="Times New Roman"/>
              </a:rPr>
              <a:t>Overall system architecture diagram. </a:t>
            </a:r>
            <a:endParaRPr lang="en-IN" sz="2600" b="1" dirty="0">
              <a:solidFill>
                <a:srgbClr val="03989D"/>
              </a:solidFill>
              <a:latin typeface="Times New Roman"/>
              <a:cs typeface="Times New Roman"/>
            </a:endParaRPr>
          </a:p>
          <a:p>
            <a:pPr marL="469900" marR="5080" indent="-457200">
              <a:lnSpc>
                <a:spcPts val="5180"/>
              </a:lnSpc>
              <a:spcBef>
                <a:spcPts val="290"/>
              </a:spcBef>
              <a:buFont typeface="Arial" panose="020B0604020202020204" pitchFamily="34" charset="0"/>
              <a:buChar char="•"/>
            </a:pPr>
            <a:r>
              <a:rPr sz="2600" b="1" spc="-910" dirty="0">
                <a:solidFill>
                  <a:srgbClr val="03989D"/>
                </a:solidFill>
                <a:latin typeface="Times New Roman"/>
                <a:cs typeface="Times New Roman"/>
              </a:rPr>
              <a:t> </a:t>
            </a:r>
            <a:r>
              <a:rPr sz="2600" b="1" dirty="0">
                <a:solidFill>
                  <a:srgbClr val="03989D"/>
                </a:solidFill>
                <a:latin typeface="Times New Roman"/>
                <a:cs typeface="Times New Roman"/>
              </a:rPr>
              <a:t>Literature</a:t>
            </a:r>
            <a:r>
              <a:rPr sz="2600" b="1" spc="-5" dirty="0">
                <a:solidFill>
                  <a:srgbClr val="03989D"/>
                </a:solidFill>
                <a:latin typeface="Times New Roman"/>
                <a:cs typeface="Times New Roman"/>
              </a:rPr>
              <a:t> </a:t>
            </a:r>
            <a:r>
              <a:rPr sz="2600" b="1" dirty="0">
                <a:solidFill>
                  <a:srgbClr val="03989D"/>
                </a:solidFill>
                <a:latin typeface="Times New Roman"/>
                <a:cs typeface="Times New Roman"/>
              </a:rPr>
              <a:t>review</a:t>
            </a:r>
            <a:endParaRPr sz="2600" dirty="0">
              <a:latin typeface="Times New Roman"/>
              <a:cs typeface="Times New Roman"/>
            </a:endParaRPr>
          </a:p>
          <a:p>
            <a:pPr marL="469900" indent="-457200">
              <a:lnSpc>
                <a:spcPct val="100000"/>
              </a:lnSpc>
              <a:spcBef>
                <a:spcPts val="430"/>
              </a:spcBef>
              <a:buFont typeface="Arial" panose="020B0604020202020204" pitchFamily="34" charset="0"/>
              <a:buChar char="•"/>
            </a:pPr>
            <a:r>
              <a:rPr sz="2600" b="1" dirty="0">
                <a:solidFill>
                  <a:srgbClr val="03989D"/>
                </a:solidFill>
                <a:latin typeface="Times New Roman"/>
                <a:cs typeface="Times New Roman"/>
              </a:rPr>
              <a:t>Module</a:t>
            </a:r>
            <a:r>
              <a:rPr sz="2600" b="1" spc="-5" dirty="0">
                <a:solidFill>
                  <a:srgbClr val="03989D"/>
                </a:solidFill>
                <a:latin typeface="Times New Roman"/>
                <a:cs typeface="Times New Roman"/>
              </a:rPr>
              <a:t> </a:t>
            </a:r>
            <a:r>
              <a:rPr sz="2600" b="1" dirty="0">
                <a:solidFill>
                  <a:srgbClr val="03989D"/>
                </a:solidFill>
                <a:latin typeface="Times New Roman"/>
                <a:cs typeface="Times New Roman"/>
              </a:rPr>
              <a:t>description and Workflow</a:t>
            </a:r>
            <a:endParaRPr sz="2600" dirty="0">
              <a:latin typeface="Times New Roman"/>
              <a:cs typeface="Times New Roman"/>
            </a:endParaRPr>
          </a:p>
          <a:p>
            <a:pPr marL="469900" marR="2113915" indent="-457200">
              <a:lnSpc>
                <a:spcPts val="5180"/>
              </a:lnSpc>
              <a:spcBef>
                <a:spcPts val="290"/>
              </a:spcBef>
              <a:buFont typeface="Arial" panose="020B0604020202020204" pitchFamily="34" charset="0"/>
              <a:buChar char="•"/>
            </a:pPr>
            <a:r>
              <a:rPr sz="2600" b="1" dirty="0">
                <a:solidFill>
                  <a:srgbClr val="03989D"/>
                </a:solidFill>
                <a:latin typeface="Times New Roman"/>
                <a:cs typeface="Times New Roman"/>
              </a:rPr>
              <a:t>Implementation of project. </a:t>
            </a:r>
            <a:endParaRPr lang="en-IN" sz="2600" b="1" dirty="0">
              <a:solidFill>
                <a:srgbClr val="03989D"/>
              </a:solidFill>
              <a:latin typeface="Times New Roman"/>
              <a:cs typeface="Times New Roman"/>
            </a:endParaRPr>
          </a:p>
          <a:p>
            <a:pPr marL="469900" marR="2113915" indent="-457200">
              <a:lnSpc>
                <a:spcPts val="5180"/>
              </a:lnSpc>
              <a:spcBef>
                <a:spcPts val="290"/>
              </a:spcBef>
              <a:buFont typeface="Arial" panose="020B0604020202020204" pitchFamily="34" charset="0"/>
              <a:buChar char="•"/>
            </a:pPr>
            <a:r>
              <a:rPr lang="en-IN" sz="2600" b="1" dirty="0">
                <a:solidFill>
                  <a:srgbClr val="03989D"/>
                </a:solidFill>
                <a:latin typeface="Times New Roman"/>
                <a:cs typeface="Times New Roman"/>
              </a:rPr>
              <a:t>Accuracy</a:t>
            </a:r>
          </a:p>
          <a:p>
            <a:pPr marL="469900" marR="2113915" indent="-457200">
              <a:lnSpc>
                <a:spcPts val="5180"/>
              </a:lnSpc>
              <a:spcBef>
                <a:spcPts val="290"/>
              </a:spcBef>
              <a:buFont typeface="Arial" panose="020B0604020202020204" pitchFamily="34" charset="0"/>
              <a:buChar char="•"/>
            </a:pPr>
            <a:r>
              <a:rPr lang="en-IN" sz="2600" b="1" dirty="0">
                <a:solidFill>
                  <a:srgbClr val="03989D"/>
                </a:solidFill>
                <a:latin typeface="Times New Roman"/>
                <a:cs typeface="Times New Roman"/>
              </a:rPr>
              <a:t>Demo video</a:t>
            </a:r>
          </a:p>
          <a:p>
            <a:pPr marL="469900" marR="2113915" indent="-457200">
              <a:lnSpc>
                <a:spcPts val="5180"/>
              </a:lnSpc>
              <a:spcBef>
                <a:spcPts val="290"/>
              </a:spcBef>
              <a:buFont typeface="Arial" panose="020B0604020202020204" pitchFamily="34" charset="0"/>
              <a:buChar char="•"/>
            </a:pPr>
            <a:r>
              <a:rPr sz="2600" b="1" spc="-910" dirty="0">
                <a:solidFill>
                  <a:srgbClr val="03989D"/>
                </a:solidFill>
                <a:latin typeface="Times New Roman"/>
                <a:cs typeface="Times New Roman"/>
              </a:rPr>
              <a:t> </a:t>
            </a:r>
            <a:r>
              <a:rPr sz="2600" b="1" dirty="0">
                <a:solidFill>
                  <a:srgbClr val="03989D"/>
                </a:solidFill>
                <a:latin typeface="Times New Roman"/>
                <a:cs typeface="Times New Roman"/>
              </a:rPr>
              <a:t>Testing</a:t>
            </a:r>
            <a:endParaRPr sz="2600" dirty="0">
              <a:latin typeface="Times New Roman"/>
              <a:cs typeface="Times New Roman"/>
            </a:endParaRPr>
          </a:p>
          <a:p>
            <a:pPr marL="469900" indent="-457200">
              <a:lnSpc>
                <a:spcPct val="100000"/>
              </a:lnSpc>
              <a:spcBef>
                <a:spcPts val="434"/>
              </a:spcBef>
              <a:buFont typeface="Arial" panose="020B0604020202020204" pitchFamily="34" charset="0"/>
              <a:buChar char="•"/>
            </a:pPr>
            <a:r>
              <a:rPr sz="2600" b="1" dirty="0">
                <a:solidFill>
                  <a:srgbClr val="03989D"/>
                </a:solidFill>
                <a:latin typeface="Times New Roman"/>
                <a:cs typeface="Times New Roman"/>
              </a:rPr>
              <a:t>Result</a:t>
            </a:r>
            <a:r>
              <a:rPr sz="2600" b="1" spc="-15" dirty="0">
                <a:solidFill>
                  <a:srgbClr val="03989D"/>
                </a:solidFill>
                <a:latin typeface="Times New Roman"/>
                <a:cs typeface="Times New Roman"/>
              </a:rPr>
              <a:t> </a:t>
            </a:r>
            <a:r>
              <a:rPr sz="2600" b="1" dirty="0">
                <a:solidFill>
                  <a:srgbClr val="03989D"/>
                </a:solidFill>
                <a:latin typeface="Times New Roman"/>
                <a:cs typeface="Times New Roman"/>
              </a:rPr>
              <a:t>and</a:t>
            </a:r>
            <a:r>
              <a:rPr sz="2600" b="1" spc="-15" dirty="0">
                <a:solidFill>
                  <a:srgbClr val="03989D"/>
                </a:solidFill>
                <a:latin typeface="Times New Roman"/>
                <a:cs typeface="Times New Roman"/>
              </a:rPr>
              <a:t> </a:t>
            </a:r>
            <a:r>
              <a:rPr sz="2600" b="1" dirty="0">
                <a:solidFill>
                  <a:srgbClr val="03989D"/>
                </a:solidFill>
                <a:latin typeface="Times New Roman"/>
                <a:cs typeface="Times New Roman"/>
              </a:rPr>
              <a:t>Conclusion.</a:t>
            </a:r>
            <a:endParaRPr sz="2600" dirty="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pic>
        <p:nvPicPr>
          <p:cNvPr id="3" name="object 3"/>
          <p:cNvPicPr/>
          <p:nvPr/>
        </p:nvPicPr>
        <p:blipFill>
          <a:blip r:embed="rId2" cstate="print"/>
          <a:stretch>
            <a:fillRect/>
          </a:stretch>
        </p:blipFill>
        <p:spPr>
          <a:xfrm>
            <a:off x="2295023" y="6950105"/>
            <a:ext cx="12187303" cy="3336894"/>
          </a:xfrm>
          <a:prstGeom prst="rect">
            <a:avLst/>
          </a:prstGeom>
        </p:spPr>
      </p:pic>
      <p:pic>
        <p:nvPicPr>
          <p:cNvPr id="4" name="object 4"/>
          <p:cNvPicPr/>
          <p:nvPr/>
        </p:nvPicPr>
        <p:blipFill>
          <a:blip r:embed="rId3" cstate="print"/>
          <a:stretch>
            <a:fillRect/>
          </a:stretch>
        </p:blipFill>
        <p:spPr>
          <a:xfrm>
            <a:off x="754134" y="674128"/>
            <a:ext cx="1584331" cy="1288116"/>
          </a:xfrm>
          <a:prstGeom prst="rect">
            <a:avLst/>
          </a:prstGeom>
        </p:spPr>
      </p:pic>
      <p:pic>
        <p:nvPicPr>
          <p:cNvPr id="5" name="object 5"/>
          <p:cNvPicPr/>
          <p:nvPr/>
        </p:nvPicPr>
        <p:blipFill>
          <a:blip r:embed="rId4" cstate="print"/>
          <a:stretch>
            <a:fillRect/>
          </a:stretch>
        </p:blipFill>
        <p:spPr>
          <a:xfrm>
            <a:off x="13730997" y="139313"/>
            <a:ext cx="4557002" cy="1686073"/>
          </a:xfrm>
          <a:prstGeom prst="rect">
            <a:avLst/>
          </a:prstGeom>
        </p:spPr>
      </p:pic>
      <p:pic>
        <p:nvPicPr>
          <p:cNvPr id="6" name="object 6"/>
          <p:cNvPicPr/>
          <p:nvPr/>
        </p:nvPicPr>
        <p:blipFill>
          <a:blip r:embed="rId5" cstate="print"/>
          <a:stretch>
            <a:fillRect/>
          </a:stretch>
        </p:blipFill>
        <p:spPr>
          <a:xfrm>
            <a:off x="7907161" y="4958503"/>
            <a:ext cx="2471691" cy="272304"/>
          </a:xfrm>
          <a:prstGeom prst="rect">
            <a:avLst/>
          </a:prstGeom>
        </p:spPr>
      </p:pic>
      <p:sp>
        <p:nvSpPr>
          <p:cNvPr id="7" name="object 7"/>
          <p:cNvSpPr/>
          <p:nvPr/>
        </p:nvSpPr>
        <p:spPr>
          <a:xfrm>
            <a:off x="7105068" y="0"/>
            <a:ext cx="4074795" cy="2042160"/>
          </a:xfrm>
          <a:custGeom>
            <a:avLst/>
            <a:gdLst/>
            <a:ahLst/>
            <a:cxnLst/>
            <a:rect l="l" t="t" r="r" b="b"/>
            <a:pathLst>
              <a:path w="4074795" h="2042160">
                <a:moveTo>
                  <a:pt x="0" y="2039963"/>
                </a:moveTo>
                <a:lnTo>
                  <a:pt x="647744" y="1392218"/>
                </a:lnTo>
                <a:lnTo>
                  <a:pt x="2039963" y="0"/>
                </a:lnTo>
              </a:path>
              <a:path w="4074795" h="2042160">
                <a:moveTo>
                  <a:pt x="768001" y="2019624"/>
                </a:moveTo>
                <a:lnTo>
                  <a:pt x="1293789" y="1493836"/>
                </a:lnTo>
                <a:lnTo>
                  <a:pt x="2430838" y="356787"/>
                </a:lnTo>
                <a:lnTo>
                  <a:pt x="2787625" y="0"/>
                </a:lnTo>
              </a:path>
              <a:path w="4074795" h="2042160">
                <a:moveTo>
                  <a:pt x="1493680" y="2042056"/>
                </a:moveTo>
                <a:lnTo>
                  <a:pt x="1904932" y="1630804"/>
                </a:lnTo>
                <a:lnTo>
                  <a:pt x="2794304" y="741432"/>
                </a:lnTo>
                <a:lnTo>
                  <a:pt x="3535737" y="0"/>
                </a:lnTo>
              </a:path>
              <a:path w="4074795" h="2042160">
                <a:moveTo>
                  <a:pt x="2264523" y="2019176"/>
                </a:moveTo>
                <a:lnTo>
                  <a:pt x="2551945" y="1731754"/>
                </a:lnTo>
                <a:lnTo>
                  <a:pt x="3173557" y="1110142"/>
                </a:lnTo>
                <a:lnTo>
                  <a:pt x="3793108" y="490591"/>
                </a:lnTo>
                <a:lnTo>
                  <a:pt x="4074347" y="209352"/>
                </a:lnTo>
              </a:path>
              <a:path w="4074795" h="2042160">
                <a:moveTo>
                  <a:pt x="2995810" y="2036075"/>
                </a:moveTo>
                <a:lnTo>
                  <a:pt x="3166757" y="1865128"/>
                </a:lnTo>
                <a:lnTo>
                  <a:pt x="3536425" y="1495460"/>
                </a:lnTo>
                <a:lnTo>
                  <a:pt x="3904858" y="1127027"/>
                </a:lnTo>
                <a:lnTo>
                  <a:pt x="4072104" y="959781"/>
                </a:lnTo>
              </a:path>
              <a:path w="4074795" h="2042160">
                <a:moveTo>
                  <a:pt x="133695" y="410493"/>
                </a:moveTo>
                <a:lnTo>
                  <a:pt x="500841" y="43347"/>
                </a:lnTo>
                <a:lnTo>
                  <a:pt x="544188" y="0"/>
                </a:lnTo>
              </a:path>
              <a:path w="4074795" h="2042160">
                <a:moveTo>
                  <a:pt x="137434" y="1154940"/>
                </a:moveTo>
                <a:lnTo>
                  <a:pt x="627732" y="664642"/>
                </a:lnTo>
                <a:lnTo>
                  <a:pt x="1292375" y="0"/>
                </a:lnTo>
              </a:path>
            </a:pathLst>
          </a:custGeom>
          <a:ln w="29909">
            <a:solidFill>
              <a:srgbClr val="00000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380" dirty="0"/>
              <a:t>Thank</a:t>
            </a:r>
            <a:r>
              <a:rPr spc="-120" dirty="0"/>
              <a:t> </a:t>
            </a:r>
            <a:r>
              <a:rPr spc="-375" dirty="0"/>
              <a:t>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15352" y="1832828"/>
            <a:ext cx="1958340" cy="216072"/>
          </a:xfrm>
          <a:prstGeom prst="rect">
            <a:avLst/>
          </a:prstGeom>
        </p:spPr>
      </p:pic>
      <p:pic>
        <p:nvPicPr>
          <p:cNvPr id="3" name="object 3"/>
          <p:cNvPicPr/>
          <p:nvPr/>
        </p:nvPicPr>
        <p:blipFill>
          <a:blip r:embed="rId3" cstate="print"/>
          <a:stretch>
            <a:fillRect/>
          </a:stretch>
        </p:blipFill>
        <p:spPr>
          <a:xfrm>
            <a:off x="7502992" y="7143088"/>
            <a:ext cx="10785006" cy="3143910"/>
          </a:xfrm>
          <a:prstGeom prst="rect">
            <a:avLst/>
          </a:prstGeom>
        </p:spPr>
      </p:pic>
      <p:pic>
        <p:nvPicPr>
          <p:cNvPr id="4" name="object 4"/>
          <p:cNvPicPr/>
          <p:nvPr/>
        </p:nvPicPr>
        <p:blipFill>
          <a:blip r:embed="rId4" cstate="print"/>
          <a:stretch>
            <a:fillRect/>
          </a:stretch>
        </p:blipFill>
        <p:spPr>
          <a:xfrm>
            <a:off x="754134" y="674129"/>
            <a:ext cx="1584331" cy="1288116"/>
          </a:xfrm>
          <a:prstGeom prst="rect">
            <a:avLst/>
          </a:prstGeom>
        </p:spPr>
      </p:pic>
      <p:pic>
        <p:nvPicPr>
          <p:cNvPr id="5" name="object 5"/>
          <p:cNvPicPr/>
          <p:nvPr/>
        </p:nvPicPr>
        <p:blipFill>
          <a:blip r:embed="rId5" cstate="print"/>
          <a:stretch>
            <a:fillRect/>
          </a:stretch>
        </p:blipFill>
        <p:spPr>
          <a:xfrm>
            <a:off x="13730997" y="139313"/>
            <a:ext cx="4557002" cy="1686073"/>
          </a:xfrm>
          <a:prstGeom prst="rect">
            <a:avLst/>
          </a:prstGeom>
        </p:spPr>
      </p:pic>
      <p:sp>
        <p:nvSpPr>
          <p:cNvPr id="6" name="object 6"/>
          <p:cNvSpPr txBox="1">
            <a:spLocks noGrp="1"/>
          </p:cNvSpPr>
          <p:nvPr>
            <p:ph type="title"/>
          </p:nvPr>
        </p:nvSpPr>
        <p:spPr>
          <a:xfrm>
            <a:off x="2338465" y="470053"/>
            <a:ext cx="5676900" cy="1397000"/>
          </a:xfrm>
          <a:prstGeom prst="rect">
            <a:avLst/>
          </a:prstGeom>
        </p:spPr>
        <p:txBody>
          <a:bodyPr vert="horz" wrap="square" lIns="0" tIns="12700" rIns="0" bIns="0" rtlCol="0">
            <a:spAutoFit/>
          </a:bodyPr>
          <a:lstStyle/>
          <a:p>
            <a:pPr marL="12700">
              <a:lnSpc>
                <a:spcPct val="100000"/>
              </a:lnSpc>
              <a:spcBef>
                <a:spcPts val="100"/>
              </a:spcBef>
            </a:pPr>
            <a:r>
              <a:rPr sz="9000" b="0" spc="-5" dirty="0">
                <a:latin typeface="Times New Roman"/>
                <a:cs typeface="Times New Roman"/>
              </a:rPr>
              <a:t>In</a:t>
            </a:r>
            <a:r>
              <a:rPr sz="9000" b="0" dirty="0">
                <a:latin typeface="Times New Roman"/>
                <a:cs typeface="Times New Roman"/>
              </a:rPr>
              <a:t>t</a:t>
            </a:r>
            <a:r>
              <a:rPr sz="9000" b="0" spc="-5" dirty="0">
                <a:latin typeface="Times New Roman"/>
                <a:cs typeface="Times New Roman"/>
              </a:rPr>
              <a:t>rodu</a:t>
            </a:r>
            <a:r>
              <a:rPr sz="9000" b="0" dirty="0">
                <a:latin typeface="Times New Roman"/>
                <a:cs typeface="Times New Roman"/>
              </a:rPr>
              <a:t>ction</a:t>
            </a:r>
            <a:endParaRPr sz="9000">
              <a:latin typeface="Times New Roman"/>
              <a:cs typeface="Times New Roman"/>
            </a:endParaRPr>
          </a:p>
        </p:txBody>
      </p:sp>
      <p:pic>
        <p:nvPicPr>
          <p:cNvPr id="7" name="object 7"/>
          <p:cNvPicPr/>
          <p:nvPr/>
        </p:nvPicPr>
        <p:blipFill>
          <a:blip r:embed="rId6" cstate="print"/>
          <a:stretch>
            <a:fillRect/>
          </a:stretch>
        </p:blipFill>
        <p:spPr>
          <a:xfrm>
            <a:off x="0" y="8224204"/>
            <a:ext cx="2280526" cy="2062794"/>
          </a:xfrm>
          <a:prstGeom prst="rect">
            <a:avLst/>
          </a:prstGeom>
        </p:spPr>
      </p:pic>
      <p:sp>
        <p:nvSpPr>
          <p:cNvPr id="8" name="object 8"/>
          <p:cNvSpPr txBox="1"/>
          <p:nvPr/>
        </p:nvSpPr>
        <p:spPr>
          <a:xfrm>
            <a:off x="318978" y="2609326"/>
            <a:ext cx="17646650" cy="3892797"/>
          </a:xfrm>
          <a:prstGeom prst="rect">
            <a:avLst/>
          </a:prstGeom>
        </p:spPr>
        <p:txBody>
          <a:bodyPr vert="horz" wrap="square" lIns="0" tIns="12700" rIns="0" bIns="0" rtlCol="0">
            <a:spAutoFit/>
          </a:bodyPr>
          <a:lstStyle/>
          <a:p>
            <a:pPr marL="12700" marR="5080" algn="just">
              <a:lnSpc>
                <a:spcPct val="116399"/>
              </a:lnSpc>
              <a:spcBef>
                <a:spcPts val="100"/>
              </a:spcBef>
            </a:pPr>
            <a:r>
              <a:rPr lang="en-US" sz="4400" dirty="0">
                <a:cs typeface="Times New Roman" panose="02020603050405020304" pitchFamily="18" charset="0"/>
              </a:rPr>
              <a:t>Face recognition is defined as </a:t>
            </a:r>
            <a:r>
              <a:rPr lang="en-US" sz="4400" dirty="0"/>
              <a:t>the science which involves the understanding of how the faces are recognized by biological systems and how this can be emulated by computer systems. It is a biometric technique to uniquely identify a person by comparing and analyzing patterns based on their "facial contours"</a:t>
            </a:r>
            <a:endParaRPr sz="4400" dirty="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06355" y="1475142"/>
            <a:ext cx="2100937" cy="234738"/>
          </a:xfrm>
          <a:prstGeom prst="rect">
            <a:avLst/>
          </a:prstGeom>
        </p:spPr>
      </p:pic>
      <p:pic>
        <p:nvPicPr>
          <p:cNvPr id="3" name="object 3"/>
          <p:cNvPicPr/>
          <p:nvPr/>
        </p:nvPicPr>
        <p:blipFill>
          <a:blip r:embed="rId3" cstate="print"/>
          <a:stretch>
            <a:fillRect/>
          </a:stretch>
        </p:blipFill>
        <p:spPr>
          <a:xfrm>
            <a:off x="13036148" y="3705868"/>
            <a:ext cx="5251851" cy="6581131"/>
          </a:xfrm>
          <a:prstGeom prst="rect">
            <a:avLst/>
          </a:prstGeom>
        </p:spPr>
      </p:pic>
      <p:pic>
        <p:nvPicPr>
          <p:cNvPr id="4" name="object 4"/>
          <p:cNvPicPr/>
          <p:nvPr/>
        </p:nvPicPr>
        <p:blipFill>
          <a:blip r:embed="rId4" cstate="print"/>
          <a:stretch>
            <a:fillRect/>
          </a:stretch>
        </p:blipFill>
        <p:spPr>
          <a:xfrm>
            <a:off x="0" y="6119791"/>
            <a:ext cx="6068732" cy="4167207"/>
          </a:xfrm>
          <a:prstGeom prst="rect">
            <a:avLst/>
          </a:prstGeom>
        </p:spPr>
      </p:pic>
      <p:pic>
        <p:nvPicPr>
          <p:cNvPr id="5" name="object 5"/>
          <p:cNvPicPr/>
          <p:nvPr/>
        </p:nvPicPr>
        <p:blipFill>
          <a:blip r:embed="rId5" cstate="print"/>
          <a:stretch>
            <a:fillRect/>
          </a:stretch>
        </p:blipFill>
        <p:spPr>
          <a:xfrm>
            <a:off x="754134" y="674129"/>
            <a:ext cx="1584331" cy="1288116"/>
          </a:xfrm>
          <a:prstGeom prst="rect">
            <a:avLst/>
          </a:prstGeom>
        </p:spPr>
      </p:pic>
      <p:pic>
        <p:nvPicPr>
          <p:cNvPr id="6" name="object 6"/>
          <p:cNvPicPr/>
          <p:nvPr/>
        </p:nvPicPr>
        <p:blipFill>
          <a:blip r:embed="rId6" cstate="print"/>
          <a:stretch>
            <a:fillRect/>
          </a:stretch>
        </p:blipFill>
        <p:spPr>
          <a:xfrm>
            <a:off x="13730997" y="139313"/>
            <a:ext cx="4557002" cy="1686073"/>
          </a:xfrm>
          <a:prstGeom prst="rect">
            <a:avLst/>
          </a:prstGeom>
        </p:spPr>
      </p:pic>
      <p:sp>
        <p:nvSpPr>
          <p:cNvPr id="7" name="object 7"/>
          <p:cNvSpPr txBox="1">
            <a:spLocks noGrp="1"/>
          </p:cNvSpPr>
          <p:nvPr>
            <p:ph type="title"/>
          </p:nvPr>
        </p:nvSpPr>
        <p:spPr>
          <a:xfrm>
            <a:off x="2380617" y="236980"/>
            <a:ext cx="11345545" cy="1076960"/>
          </a:xfrm>
          <a:prstGeom prst="rect">
            <a:avLst/>
          </a:prstGeom>
        </p:spPr>
        <p:txBody>
          <a:bodyPr vert="horz" wrap="square" lIns="0" tIns="12700" rIns="0" bIns="0" rtlCol="0">
            <a:spAutoFit/>
          </a:bodyPr>
          <a:lstStyle/>
          <a:p>
            <a:pPr marL="12700">
              <a:lnSpc>
                <a:spcPct val="100000"/>
              </a:lnSpc>
              <a:spcBef>
                <a:spcPts val="100"/>
              </a:spcBef>
              <a:tabLst>
                <a:tab pos="3299460" algn="l"/>
                <a:tab pos="5465445" algn="l"/>
                <a:tab pos="7339965" algn="l"/>
              </a:tabLst>
            </a:pPr>
            <a:r>
              <a:rPr sz="6900" dirty="0">
                <a:latin typeface="Times New Roman"/>
                <a:cs typeface="Times New Roman"/>
              </a:rPr>
              <a:t>Existi</a:t>
            </a:r>
            <a:r>
              <a:rPr sz="6900" spc="-5" dirty="0">
                <a:latin typeface="Times New Roman"/>
                <a:cs typeface="Times New Roman"/>
              </a:rPr>
              <a:t>ng	work	w</a:t>
            </a:r>
            <a:r>
              <a:rPr sz="6900" dirty="0">
                <a:latin typeface="Times New Roman"/>
                <a:cs typeface="Times New Roman"/>
              </a:rPr>
              <a:t>it</a:t>
            </a:r>
            <a:r>
              <a:rPr sz="6900" spc="-5" dirty="0">
                <a:latin typeface="Times New Roman"/>
                <a:cs typeface="Times New Roman"/>
              </a:rPr>
              <a:t>h	L</a:t>
            </a:r>
            <a:r>
              <a:rPr sz="6900" dirty="0">
                <a:latin typeface="Times New Roman"/>
                <a:cs typeface="Times New Roman"/>
              </a:rPr>
              <a:t>i</a:t>
            </a:r>
            <a:r>
              <a:rPr sz="6900" spc="-5" dirty="0">
                <a:latin typeface="Times New Roman"/>
                <a:cs typeface="Times New Roman"/>
              </a:rPr>
              <a:t>m</a:t>
            </a:r>
            <a:r>
              <a:rPr sz="6900" dirty="0">
                <a:latin typeface="Times New Roman"/>
                <a:cs typeface="Times New Roman"/>
              </a:rPr>
              <a:t>i</a:t>
            </a:r>
            <a:r>
              <a:rPr sz="6900" spc="-5" dirty="0">
                <a:latin typeface="Times New Roman"/>
                <a:cs typeface="Times New Roman"/>
              </a:rPr>
              <a:t>tat</a:t>
            </a:r>
            <a:r>
              <a:rPr sz="6900" dirty="0">
                <a:latin typeface="Times New Roman"/>
                <a:cs typeface="Times New Roman"/>
              </a:rPr>
              <a:t>i</a:t>
            </a:r>
            <a:r>
              <a:rPr sz="6900" spc="-5" dirty="0">
                <a:latin typeface="Times New Roman"/>
                <a:cs typeface="Times New Roman"/>
              </a:rPr>
              <a:t>on</a:t>
            </a:r>
            <a:endParaRPr sz="6900" dirty="0">
              <a:latin typeface="Times New Roman"/>
              <a:cs typeface="Times New Roman"/>
            </a:endParaRPr>
          </a:p>
        </p:txBody>
      </p:sp>
      <p:sp>
        <p:nvSpPr>
          <p:cNvPr id="8" name="object 8"/>
          <p:cNvSpPr txBox="1"/>
          <p:nvPr/>
        </p:nvSpPr>
        <p:spPr>
          <a:xfrm>
            <a:off x="1016000" y="1903219"/>
            <a:ext cx="16433800" cy="4660956"/>
          </a:xfrm>
          <a:prstGeom prst="rect">
            <a:avLst/>
          </a:prstGeom>
        </p:spPr>
        <p:txBody>
          <a:bodyPr vert="horz" wrap="square" lIns="0" tIns="12065" rIns="0" bIns="0" rtlCol="0">
            <a:spAutoFit/>
          </a:bodyPr>
          <a:lstStyle/>
          <a:p>
            <a:pPr marL="12700" marR="5080" algn="just">
              <a:lnSpc>
                <a:spcPct val="116300"/>
              </a:lnSpc>
              <a:spcBef>
                <a:spcPts val="95"/>
              </a:spcBef>
            </a:pPr>
            <a:r>
              <a:rPr lang="en-US" sz="4400" spc="-5" dirty="0">
                <a:solidFill>
                  <a:srgbClr val="323232"/>
                </a:solidFill>
                <a:latin typeface="Times New Roman" panose="02020603050405020304" pitchFamily="18" charset="0"/>
                <a:cs typeface="Times New Roman" panose="02020603050405020304" pitchFamily="18" charset="0"/>
              </a:rPr>
              <a:t>There are face detecting </a:t>
            </a:r>
            <a:r>
              <a:rPr lang="en-US" sz="4400" spc="-5" dirty="0" err="1">
                <a:solidFill>
                  <a:srgbClr val="323232"/>
                </a:solidFill>
                <a:latin typeface="Times New Roman" panose="02020603050405020304" pitchFamily="18" charset="0"/>
                <a:cs typeface="Times New Roman" panose="02020603050405020304" pitchFamily="18" charset="0"/>
              </a:rPr>
              <a:t>softwares</a:t>
            </a:r>
            <a:r>
              <a:rPr lang="en-US" sz="4400" spc="-5" dirty="0">
                <a:solidFill>
                  <a:srgbClr val="323232"/>
                </a:solidFill>
                <a:latin typeface="Times New Roman" panose="02020603050405020304" pitchFamily="18" charset="0"/>
                <a:cs typeface="Times New Roman" panose="02020603050405020304" pitchFamily="18" charset="0"/>
              </a:rPr>
              <a:t> present but </a:t>
            </a:r>
            <a:r>
              <a:rPr lang="en-US" sz="4400" dirty="0">
                <a:latin typeface="Times New Roman" panose="02020603050405020304" pitchFamily="18" charset="0"/>
                <a:cs typeface="Times New Roman" panose="02020603050405020304" pitchFamily="18" charset="0"/>
              </a:rPr>
              <a:t>there are two major problems: one is feature extraction and then pattern recognition. Before this image, registration of all the faces is required to enhance the recognition rate of the whole system. So these all motivates to search for a new method to solve all these problems and then integrate them to make a fully functional system with high accuracy.</a:t>
            </a:r>
            <a:r>
              <a:rPr lang="en-US" sz="4400" spc="-5" dirty="0">
                <a:solidFill>
                  <a:srgbClr val="323232"/>
                </a:solidFill>
                <a:latin typeface="Times New Roman" panose="02020603050405020304" pitchFamily="18" charset="0"/>
                <a:cs typeface="Times New Roman" panose="02020603050405020304" pitchFamily="18" charset="0"/>
              </a:rPr>
              <a:t>  </a:t>
            </a:r>
            <a:endParaRPr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03682" y="1272719"/>
            <a:ext cx="1958340" cy="216072"/>
          </a:xfrm>
          <a:prstGeom prst="rect">
            <a:avLst/>
          </a:prstGeom>
        </p:spPr>
      </p:pic>
      <p:pic>
        <p:nvPicPr>
          <p:cNvPr id="3" name="object 3"/>
          <p:cNvPicPr/>
          <p:nvPr/>
        </p:nvPicPr>
        <p:blipFill>
          <a:blip r:embed="rId3" cstate="print"/>
          <a:stretch>
            <a:fillRect/>
          </a:stretch>
        </p:blipFill>
        <p:spPr>
          <a:xfrm>
            <a:off x="0" y="6981993"/>
            <a:ext cx="7759957" cy="3305005"/>
          </a:xfrm>
          <a:prstGeom prst="rect">
            <a:avLst/>
          </a:prstGeom>
        </p:spPr>
      </p:pic>
      <p:pic>
        <p:nvPicPr>
          <p:cNvPr id="4" name="object 4"/>
          <p:cNvPicPr/>
          <p:nvPr/>
        </p:nvPicPr>
        <p:blipFill>
          <a:blip r:embed="rId4" cstate="print"/>
          <a:stretch>
            <a:fillRect/>
          </a:stretch>
        </p:blipFill>
        <p:spPr>
          <a:xfrm>
            <a:off x="42463" y="3530"/>
            <a:ext cx="1584331" cy="1288116"/>
          </a:xfrm>
          <a:prstGeom prst="rect">
            <a:avLst/>
          </a:prstGeom>
        </p:spPr>
      </p:pic>
      <p:pic>
        <p:nvPicPr>
          <p:cNvPr id="5" name="object 5"/>
          <p:cNvPicPr/>
          <p:nvPr/>
        </p:nvPicPr>
        <p:blipFill>
          <a:blip r:embed="rId5" cstate="print"/>
          <a:stretch>
            <a:fillRect/>
          </a:stretch>
        </p:blipFill>
        <p:spPr>
          <a:xfrm>
            <a:off x="14362655" y="0"/>
            <a:ext cx="3925345" cy="1493953"/>
          </a:xfrm>
          <a:prstGeom prst="rect">
            <a:avLst/>
          </a:prstGeom>
        </p:spPr>
      </p:pic>
      <p:pic>
        <p:nvPicPr>
          <p:cNvPr id="6" name="object 6"/>
          <p:cNvPicPr/>
          <p:nvPr/>
        </p:nvPicPr>
        <p:blipFill>
          <a:blip r:embed="rId6" cstate="print"/>
          <a:stretch>
            <a:fillRect/>
          </a:stretch>
        </p:blipFill>
        <p:spPr>
          <a:xfrm>
            <a:off x="14428651" y="8214861"/>
            <a:ext cx="3859349" cy="2072138"/>
          </a:xfrm>
          <a:prstGeom prst="rect">
            <a:avLst/>
          </a:prstGeom>
        </p:spPr>
      </p:pic>
      <p:sp>
        <p:nvSpPr>
          <p:cNvPr id="7" name="object 7"/>
          <p:cNvSpPr txBox="1">
            <a:spLocks noGrp="1"/>
          </p:cNvSpPr>
          <p:nvPr>
            <p:ph type="title"/>
          </p:nvPr>
        </p:nvSpPr>
        <p:spPr>
          <a:xfrm>
            <a:off x="1691378" y="73819"/>
            <a:ext cx="12545695" cy="1092200"/>
          </a:xfrm>
          <a:prstGeom prst="rect">
            <a:avLst/>
          </a:prstGeom>
        </p:spPr>
        <p:txBody>
          <a:bodyPr vert="horz" wrap="square" lIns="0" tIns="12700" rIns="0" bIns="0" rtlCol="0">
            <a:spAutoFit/>
          </a:bodyPr>
          <a:lstStyle/>
          <a:p>
            <a:pPr marL="12700">
              <a:lnSpc>
                <a:spcPct val="100000"/>
              </a:lnSpc>
              <a:spcBef>
                <a:spcPts val="100"/>
              </a:spcBef>
            </a:pPr>
            <a:r>
              <a:rPr sz="7000" spc="45" dirty="0">
                <a:latin typeface="Calibri"/>
                <a:cs typeface="Calibri"/>
              </a:rPr>
              <a:t>Proposed</a:t>
            </a:r>
            <a:r>
              <a:rPr sz="7000" spc="160" dirty="0">
                <a:latin typeface="Calibri"/>
                <a:cs typeface="Calibri"/>
              </a:rPr>
              <a:t> </a:t>
            </a:r>
            <a:r>
              <a:rPr sz="7000" spc="175" dirty="0">
                <a:latin typeface="Calibri"/>
                <a:cs typeface="Calibri"/>
              </a:rPr>
              <a:t>work</a:t>
            </a:r>
            <a:r>
              <a:rPr sz="7000" spc="165" dirty="0">
                <a:latin typeface="Calibri"/>
                <a:cs typeface="Calibri"/>
              </a:rPr>
              <a:t> </a:t>
            </a:r>
            <a:r>
              <a:rPr sz="7000" spc="100" dirty="0">
                <a:latin typeface="Calibri"/>
                <a:cs typeface="Calibri"/>
              </a:rPr>
              <a:t>and</a:t>
            </a:r>
            <a:r>
              <a:rPr sz="7000" spc="165" dirty="0">
                <a:latin typeface="Calibri"/>
                <a:cs typeface="Calibri"/>
              </a:rPr>
              <a:t> </a:t>
            </a:r>
            <a:r>
              <a:rPr sz="7000" spc="-35" dirty="0">
                <a:latin typeface="Calibri"/>
                <a:cs typeface="Calibri"/>
              </a:rPr>
              <a:t>methodology</a:t>
            </a:r>
            <a:endParaRPr sz="7000" dirty="0">
              <a:latin typeface="Calibri"/>
              <a:cs typeface="Calibri"/>
            </a:endParaRPr>
          </a:p>
        </p:txBody>
      </p:sp>
      <p:sp>
        <p:nvSpPr>
          <p:cNvPr id="8" name="object 8"/>
          <p:cNvSpPr txBox="1"/>
          <p:nvPr/>
        </p:nvSpPr>
        <p:spPr>
          <a:xfrm>
            <a:off x="609600" y="2705100"/>
            <a:ext cx="17275207" cy="4874796"/>
          </a:xfrm>
          <a:prstGeom prst="rect">
            <a:avLst/>
          </a:prstGeom>
        </p:spPr>
        <p:txBody>
          <a:bodyPr vert="horz" wrap="square" lIns="0" tIns="12065" rIns="0" bIns="0" rtlCol="0">
            <a:spAutoFit/>
          </a:bodyPr>
          <a:lstStyle/>
          <a:p>
            <a:pPr marL="12700" marR="5080" algn="just">
              <a:lnSpc>
                <a:spcPct val="116300"/>
              </a:lnSpc>
              <a:spcBef>
                <a:spcPts val="95"/>
              </a:spcBef>
            </a:pPr>
            <a:r>
              <a:rPr lang="en-US" sz="5500" dirty="0">
                <a:latin typeface="Calibri"/>
                <a:cs typeface="Calibri"/>
              </a:rPr>
              <a:t>To make face recognition more efficient, we are introducing a high accuracy system which detects face and generates the name of the person. This system will be convenient for</a:t>
            </a:r>
          </a:p>
          <a:p>
            <a:pPr marL="12700" marR="5080" algn="just">
              <a:lnSpc>
                <a:spcPct val="116300"/>
              </a:lnSpc>
              <a:spcBef>
                <a:spcPts val="95"/>
              </a:spcBef>
            </a:pPr>
            <a:r>
              <a:rPr lang="en-US" sz="5500" dirty="0">
                <a:latin typeface="Calibri"/>
                <a:cs typeface="Calibri"/>
              </a:rPr>
              <a:t>several tasks such as marking attendance of students in a class. </a:t>
            </a:r>
            <a:endParaRPr sz="550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03682" y="1272719"/>
            <a:ext cx="1958340" cy="216072"/>
          </a:xfrm>
          <a:prstGeom prst="rect">
            <a:avLst/>
          </a:prstGeom>
        </p:spPr>
      </p:pic>
      <p:pic>
        <p:nvPicPr>
          <p:cNvPr id="3" name="object 3"/>
          <p:cNvPicPr/>
          <p:nvPr/>
        </p:nvPicPr>
        <p:blipFill>
          <a:blip r:embed="rId3" cstate="print"/>
          <a:stretch>
            <a:fillRect/>
          </a:stretch>
        </p:blipFill>
        <p:spPr>
          <a:xfrm>
            <a:off x="0" y="6981993"/>
            <a:ext cx="7759957" cy="3305005"/>
          </a:xfrm>
          <a:prstGeom prst="rect">
            <a:avLst/>
          </a:prstGeom>
        </p:spPr>
      </p:pic>
      <p:pic>
        <p:nvPicPr>
          <p:cNvPr id="4" name="object 4"/>
          <p:cNvPicPr/>
          <p:nvPr/>
        </p:nvPicPr>
        <p:blipFill>
          <a:blip r:embed="rId4" cstate="print"/>
          <a:stretch>
            <a:fillRect/>
          </a:stretch>
        </p:blipFill>
        <p:spPr>
          <a:xfrm>
            <a:off x="42463" y="3530"/>
            <a:ext cx="1584331" cy="1288116"/>
          </a:xfrm>
          <a:prstGeom prst="rect">
            <a:avLst/>
          </a:prstGeom>
        </p:spPr>
      </p:pic>
      <p:pic>
        <p:nvPicPr>
          <p:cNvPr id="5" name="object 5"/>
          <p:cNvPicPr/>
          <p:nvPr/>
        </p:nvPicPr>
        <p:blipFill>
          <a:blip r:embed="rId5" cstate="print"/>
          <a:stretch>
            <a:fillRect/>
          </a:stretch>
        </p:blipFill>
        <p:spPr>
          <a:xfrm>
            <a:off x="14362655" y="0"/>
            <a:ext cx="3925345" cy="1493953"/>
          </a:xfrm>
          <a:prstGeom prst="rect">
            <a:avLst/>
          </a:prstGeom>
        </p:spPr>
      </p:pic>
      <p:pic>
        <p:nvPicPr>
          <p:cNvPr id="6" name="object 6"/>
          <p:cNvPicPr/>
          <p:nvPr/>
        </p:nvPicPr>
        <p:blipFill>
          <a:blip r:embed="rId6" cstate="print"/>
          <a:stretch>
            <a:fillRect/>
          </a:stretch>
        </p:blipFill>
        <p:spPr>
          <a:xfrm>
            <a:off x="14428651" y="8214861"/>
            <a:ext cx="3859349" cy="2072138"/>
          </a:xfrm>
          <a:prstGeom prst="rect">
            <a:avLst/>
          </a:prstGeom>
        </p:spPr>
      </p:pic>
      <p:sp>
        <p:nvSpPr>
          <p:cNvPr id="7" name="object 7"/>
          <p:cNvSpPr txBox="1">
            <a:spLocks noGrp="1"/>
          </p:cNvSpPr>
          <p:nvPr>
            <p:ph type="title"/>
          </p:nvPr>
        </p:nvSpPr>
        <p:spPr>
          <a:xfrm>
            <a:off x="4724400" y="73819"/>
            <a:ext cx="9512673" cy="1092200"/>
          </a:xfrm>
          <a:prstGeom prst="rect">
            <a:avLst/>
          </a:prstGeom>
        </p:spPr>
        <p:txBody>
          <a:bodyPr vert="horz" wrap="square" lIns="0" tIns="12700" rIns="0" bIns="0" rtlCol="0">
            <a:spAutoFit/>
          </a:bodyPr>
          <a:lstStyle/>
          <a:p>
            <a:pPr marL="12700">
              <a:lnSpc>
                <a:spcPct val="100000"/>
              </a:lnSpc>
              <a:spcBef>
                <a:spcPts val="100"/>
              </a:spcBef>
            </a:pPr>
            <a:r>
              <a:rPr lang="en-IN" sz="7000" spc="45" dirty="0">
                <a:latin typeface="Calibri"/>
                <a:cs typeface="Calibri"/>
              </a:rPr>
              <a:t>Novelty of project</a:t>
            </a:r>
            <a:endParaRPr sz="7000" dirty="0">
              <a:latin typeface="Calibri"/>
              <a:cs typeface="Calibri"/>
            </a:endParaRPr>
          </a:p>
        </p:txBody>
      </p:sp>
      <p:sp>
        <p:nvSpPr>
          <p:cNvPr id="9" name="TextBox 8">
            <a:extLst>
              <a:ext uri="{FF2B5EF4-FFF2-40B4-BE49-F238E27FC236}">
                <a16:creationId xmlns:a16="http://schemas.microsoft.com/office/drawing/2014/main" id="{FB9C46E9-25D1-3293-6494-03B2E486E438}"/>
              </a:ext>
            </a:extLst>
          </p:cNvPr>
          <p:cNvSpPr txBox="1"/>
          <p:nvPr/>
        </p:nvSpPr>
        <p:spPr>
          <a:xfrm>
            <a:off x="1371600" y="2231508"/>
            <a:ext cx="13378912" cy="3323987"/>
          </a:xfrm>
          <a:prstGeom prst="rect">
            <a:avLst/>
          </a:prstGeom>
          <a:noFill/>
        </p:spPr>
        <p:txBody>
          <a:bodyPr wrap="square" rtlCol="0">
            <a:spAutoFit/>
          </a:bodyPr>
          <a:lstStyle/>
          <a:p>
            <a:pPr marL="685800" indent="-685800">
              <a:buFont typeface="Arial" panose="020B0604020202020204" pitchFamily="34" charset="0"/>
              <a:buChar char="•"/>
            </a:pPr>
            <a:r>
              <a:rPr lang="en-IN" sz="4800" dirty="0"/>
              <a:t>Support and accelerate investigations</a:t>
            </a:r>
          </a:p>
          <a:p>
            <a:pPr marL="685800" indent="-685800">
              <a:buFont typeface="Arial" panose="020B0604020202020204" pitchFamily="34" charset="0"/>
              <a:buChar char="•"/>
            </a:pPr>
            <a:r>
              <a:rPr lang="en-IN" sz="4800" dirty="0"/>
              <a:t>Identify and track criminals</a:t>
            </a:r>
          </a:p>
          <a:p>
            <a:pPr marL="685800" indent="-685800">
              <a:buFont typeface="Arial" panose="020B0604020202020204" pitchFamily="34" charset="0"/>
              <a:buChar char="•"/>
            </a:pPr>
            <a:r>
              <a:rPr lang="en-IN" sz="4800" dirty="0"/>
              <a:t>Find missing children and disoriented adults</a:t>
            </a:r>
          </a:p>
          <a:p>
            <a:pPr marL="685800" indent="-685800">
              <a:buFont typeface="Arial" panose="020B0604020202020204" pitchFamily="34" charset="0"/>
              <a:buChar char="•"/>
            </a:pPr>
            <a:r>
              <a:rPr lang="en-IN" sz="4800" dirty="0"/>
              <a:t>Use of facial recognition for online KYC</a:t>
            </a:r>
          </a:p>
          <a:p>
            <a:endParaRPr lang="en-IN" dirty="0"/>
          </a:p>
        </p:txBody>
      </p:sp>
    </p:spTree>
    <p:extLst>
      <p:ext uri="{BB962C8B-B14F-4D97-AF65-F5344CB8AC3E}">
        <p14:creationId xmlns:p14="http://schemas.microsoft.com/office/powerpoint/2010/main" val="354005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316381"/>
            <a:ext cx="2504665" cy="1970617"/>
          </a:xfrm>
          <a:prstGeom prst="rect">
            <a:avLst/>
          </a:prstGeom>
        </p:spPr>
      </p:pic>
      <p:pic>
        <p:nvPicPr>
          <p:cNvPr id="3" name="object 3"/>
          <p:cNvPicPr/>
          <p:nvPr/>
        </p:nvPicPr>
        <p:blipFill>
          <a:blip r:embed="rId3" cstate="print"/>
          <a:stretch>
            <a:fillRect/>
          </a:stretch>
        </p:blipFill>
        <p:spPr>
          <a:xfrm>
            <a:off x="219124" y="341305"/>
            <a:ext cx="1584331" cy="1288116"/>
          </a:xfrm>
          <a:prstGeom prst="rect">
            <a:avLst/>
          </a:prstGeom>
        </p:spPr>
      </p:pic>
      <p:pic>
        <p:nvPicPr>
          <p:cNvPr id="4" name="object 4"/>
          <p:cNvPicPr/>
          <p:nvPr/>
        </p:nvPicPr>
        <p:blipFill>
          <a:blip r:embed="rId4" cstate="print"/>
          <a:stretch>
            <a:fillRect/>
          </a:stretch>
        </p:blipFill>
        <p:spPr>
          <a:xfrm>
            <a:off x="13730997" y="139313"/>
            <a:ext cx="4557002" cy="1686073"/>
          </a:xfrm>
          <a:prstGeom prst="rect">
            <a:avLst/>
          </a:prstGeom>
        </p:spPr>
      </p:pic>
      <p:pic>
        <p:nvPicPr>
          <p:cNvPr id="5" name="object 5"/>
          <p:cNvPicPr/>
          <p:nvPr/>
        </p:nvPicPr>
        <p:blipFill>
          <a:blip r:embed="rId5" cstate="print"/>
          <a:stretch>
            <a:fillRect/>
          </a:stretch>
        </p:blipFill>
        <p:spPr>
          <a:xfrm>
            <a:off x="16046169" y="8894757"/>
            <a:ext cx="2241830" cy="1392241"/>
          </a:xfrm>
          <a:prstGeom prst="rect">
            <a:avLst/>
          </a:prstGeom>
        </p:spPr>
      </p:pic>
      <p:sp>
        <p:nvSpPr>
          <p:cNvPr id="6" name="object 6"/>
          <p:cNvSpPr/>
          <p:nvPr/>
        </p:nvSpPr>
        <p:spPr>
          <a:xfrm>
            <a:off x="2094740" y="1264091"/>
            <a:ext cx="6230620" cy="104775"/>
          </a:xfrm>
          <a:custGeom>
            <a:avLst/>
            <a:gdLst/>
            <a:ahLst/>
            <a:cxnLst/>
            <a:rect l="l" t="t" r="r" b="b"/>
            <a:pathLst>
              <a:path w="6230620" h="104775">
                <a:moveTo>
                  <a:pt x="6230505" y="104774"/>
                </a:moveTo>
                <a:lnTo>
                  <a:pt x="0" y="104774"/>
                </a:lnTo>
                <a:lnTo>
                  <a:pt x="0" y="0"/>
                </a:lnTo>
                <a:lnTo>
                  <a:pt x="6230505" y="0"/>
                </a:lnTo>
                <a:lnTo>
                  <a:pt x="6230505" y="104774"/>
                </a:lnTo>
                <a:close/>
              </a:path>
            </a:pathLst>
          </a:custGeom>
          <a:solidFill>
            <a:srgbClr val="03989D"/>
          </a:solidFill>
        </p:spPr>
        <p:txBody>
          <a:bodyPr wrap="square" lIns="0" tIns="0" rIns="0" bIns="0" rtlCol="0"/>
          <a:lstStyle/>
          <a:p>
            <a:endParaRPr/>
          </a:p>
        </p:txBody>
      </p:sp>
      <p:sp>
        <p:nvSpPr>
          <p:cNvPr id="7" name="object 7"/>
          <p:cNvSpPr/>
          <p:nvPr/>
        </p:nvSpPr>
        <p:spPr>
          <a:xfrm>
            <a:off x="9040429" y="1264091"/>
            <a:ext cx="394335" cy="104775"/>
          </a:xfrm>
          <a:custGeom>
            <a:avLst/>
            <a:gdLst/>
            <a:ahLst/>
            <a:cxnLst/>
            <a:rect l="l" t="t" r="r" b="b"/>
            <a:pathLst>
              <a:path w="394334" h="104775">
                <a:moveTo>
                  <a:pt x="394216" y="104774"/>
                </a:moveTo>
                <a:lnTo>
                  <a:pt x="0" y="104774"/>
                </a:lnTo>
                <a:lnTo>
                  <a:pt x="0" y="0"/>
                </a:lnTo>
                <a:lnTo>
                  <a:pt x="394216" y="0"/>
                </a:lnTo>
                <a:lnTo>
                  <a:pt x="394216" y="104774"/>
                </a:lnTo>
                <a:close/>
              </a:path>
            </a:pathLst>
          </a:custGeom>
          <a:solidFill>
            <a:srgbClr val="03989D"/>
          </a:solidFill>
        </p:spPr>
        <p:txBody>
          <a:bodyPr wrap="square" lIns="0" tIns="0" rIns="0" bIns="0" rtlCol="0"/>
          <a:lstStyle/>
          <a:p>
            <a:endParaRPr/>
          </a:p>
        </p:txBody>
      </p:sp>
      <p:sp>
        <p:nvSpPr>
          <p:cNvPr id="8" name="object 8"/>
          <p:cNvSpPr txBox="1">
            <a:spLocks noGrp="1"/>
          </p:cNvSpPr>
          <p:nvPr>
            <p:ph type="title"/>
          </p:nvPr>
        </p:nvSpPr>
        <p:spPr>
          <a:xfrm>
            <a:off x="2082040" y="102104"/>
            <a:ext cx="7366000" cy="1336040"/>
          </a:xfrm>
          <a:prstGeom prst="rect">
            <a:avLst/>
          </a:prstGeom>
        </p:spPr>
        <p:txBody>
          <a:bodyPr vert="horz" wrap="square" lIns="0" tIns="12700" rIns="0" bIns="0" rtlCol="0">
            <a:spAutoFit/>
          </a:bodyPr>
          <a:lstStyle/>
          <a:p>
            <a:pPr marL="12700">
              <a:lnSpc>
                <a:spcPct val="100000"/>
              </a:lnSpc>
              <a:spcBef>
                <a:spcPts val="100"/>
              </a:spcBef>
            </a:pPr>
            <a:r>
              <a:rPr sz="8600" spc="290" dirty="0">
                <a:solidFill>
                  <a:srgbClr val="03989D"/>
                </a:solidFill>
                <a:latin typeface="Calibri"/>
                <a:cs typeface="Calibri"/>
              </a:rPr>
              <a:t>Real</a:t>
            </a:r>
            <a:r>
              <a:rPr sz="8600" spc="165" dirty="0">
                <a:solidFill>
                  <a:srgbClr val="03989D"/>
                </a:solidFill>
                <a:latin typeface="Calibri"/>
                <a:cs typeface="Calibri"/>
              </a:rPr>
              <a:t> </a:t>
            </a:r>
            <a:r>
              <a:rPr sz="8600" spc="-50" dirty="0">
                <a:solidFill>
                  <a:srgbClr val="03989D"/>
                </a:solidFill>
                <a:latin typeface="Calibri"/>
                <a:cs typeface="Calibri"/>
              </a:rPr>
              <a:t>time</a:t>
            </a:r>
            <a:r>
              <a:rPr sz="8600" spc="165" dirty="0">
                <a:solidFill>
                  <a:srgbClr val="03989D"/>
                </a:solidFill>
                <a:latin typeface="Calibri"/>
                <a:cs typeface="Calibri"/>
              </a:rPr>
              <a:t> </a:t>
            </a:r>
            <a:r>
              <a:rPr sz="8600" spc="-35" dirty="0">
                <a:solidFill>
                  <a:srgbClr val="03989D"/>
                </a:solidFill>
                <a:latin typeface="Calibri"/>
                <a:cs typeface="Calibri"/>
              </a:rPr>
              <a:t>usage</a:t>
            </a:r>
            <a:endParaRPr sz="8600">
              <a:latin typeface="Calibri"/>
              <a:cs typeface="Calibri"/>
            </a:endParaRPr>
          </a:p>
        </p:txBody>
      </p:sp>
      <p:sp>
        <p:nvSpPr>
          <p:cNvPr id="15" name="Rectangle 14">
            <a:extLst>
              <a:ext uri="{FF2B5EF4-FFF2-40B4-BE49-F238E27FC236}">
                <a16:creationId xmlns:a16="http://schemas.microsoft.com/office/drawing/2014/main" id="{E46A31A9-6920-45E3-840D-18D5F896231C}"/>
              </a:ext>
            </a:extLst>
          </p:cNvPr>
          <p:cNvSpPr/>
          <p:nvPr/>
        </p:nvSpPr>
        <p:spPr>
          <a:xfrm>
            <a:off x="1524000" y="2171700"/>
            <a:ext cx="14173200" cy="5078313"/>
          </a:xfrm>
          <a:prstGeom prst="rect">
            <a:avLst/>
          </a:prstGeom>
        </p:spPr>
        <p:txBody>
          <a:bodyPr wrap="square">
            <a:spAutoFit/>
          </a:bodyPr>
          <a:lstStyle/>
          <a:p>
            <a:r>
              <a:rPr lang="en-US" sz="5400" b="0" i="0" dirty="0">
                <a:solidFill>
                  <a:srgbClr val="202124"/>
                </a:solidFill>
                <a:effectLst/>
                <a:latin typeface="arial" panose="020B0604020202020204" pitchFamily="34" charset="0"/>
              </a:rPr>
              <a:t>Face </a:t>
            </a:r>
            <a:r>
              <a:rPr lang="en-US" sz="5400" dirty="0">
                <a:solidFill>
                  <a:srgbClr val="202124"/>
                </a:solidFill>
                <a:latin typeface="arial" panose="020B0604020202020204" pitchFamily="34" charset="0"/>
              </a:rPr>
              <a:t>recognition</a:t>
            </a:r>
            <a:r>
              <a:rPr lang="en-US" sz="5400" b="0" i="0" dirty="0">
                <a:solidFill>
                  <a:srgbClr val="202124"/>
                </a:solidFill>
                <a:effectLst/>
                <a:latin typeface="arial" panose="020B0604020202020204" pitchFamily="34" charset="0"/>
              </a:rPr>
              <a:t> technology can be applied to various fields -- including </a:t>
            </a:r>
            <a:r>
              <a:rPr lang="en-US" sz="5400" b="1" i="0" dirty="0">
                <a:solidFill>
                  <a:srgbClr val="202124"/>
                </a:solidFill>
                <a:effectLst/>
                <a:latin typeface="arial" panose="020B0604020202020204" pitchFamily="34" charset="0"/>
              </a:rPr>
              <a:t>security, biometrics, law enforcement, entertainment and personal safety</a:t>
            </a:r>
            <a:r>
              <a:rPr lang="en-US" sz="5400" b="0" i="0" dirty="0">
                <a:solidFill>
                  <a:srgbClr val="202124"/>
                </a:solidFill>
                <a:effectLst/>
                <a:latin typeface="arial" panose="020B0604020202020204" pitchFamily="34" charset="0"/>
              </a:rPr>
              <a:t> -- to provide surveillance and tracking of people in real time.</a:t>
            </a:r>
            <a:endParaRPr lang="en-IN" sz="5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816083"/>
            <a:ext cx="2381081" cy="1470915"/>
          </a:xfrm>
          <a:prstGeom prst="rect">
            <a:avLst/>
          </a:prstGeom>
        </p:spPr>
      </p:pic>
      <p:pic>
        <p:nvPicPr>
          <p:cNvPr id="3" name="object 3"/>
          <p:cNvPicPr/>
          <p:nvPr/>
        </p:nvPicPr>
        <p:blipFill>
          <a:blip r:embed="rId3" cstate="print"/>
          <a:stretch>
            <a:fillRect/>
          </a:stretch>
        </p:blipFill>
        <p:spPr>
          <a:xfrm>
            <a:off x="219124" y="341306"/>
            <a:ext cx="1584331" cy="1288116"/>
          </a:xfrm>
          <a:prstGeom prst="rect">
            <a:avLst/>
          </a:prstGeom>
        </p:spPr>
      </p:pic>
      <p:pic>
        <p:nvPicPr>
          <p:cNvPr id="4" name="object 4"/>
          <p:cNvPicPr/>
          <p:nvPr/>
        </p:nvPicPr>
        <p:blipFill>
          <a:blip r:embed="rId4" cstate="print"/>
          <a:stretch>
            <a:fillRect/>
          </a:stretch>
        </p:blipFill>
        <p:spPr>
          <a:xfrm>
            <a:off x="16187577" y="535593"/>
            <a:ext cx="2100422" cy="1185645"/>
          </a:xfrm>
          <a:prstGeom prst="rect">
            <a:avLst/>
          </a:prstGeom>
        </p:spPr>
      </p:pic>
      <p:pic>
        <p:nvPicPr>
          <p:cNvPr id="5" name="object 5"/>
          <p:cNvPicPr/>
          <p:nvPr/>
        </p:nvPicPr>
        <p:blipFill>
          <a:blip r:embed="rId5" cstate="print"/>
          <a:stretch>
            <a:fillRect/>
          </a:stretch>
        </p:blipFill>
        <p:spPr>
          <a:xfrm>
            <a:off x="16046169" y="8894757"/>
            <a:ext cx="2241829" cy="1392241"/>
          </a:xfrm>
          <a:prstGeom prst="rect">
            <a:avLst/>
          </a:prstGeom>
        </p:spPr>
      </p:pic>
      <p:sp>
        <p:nvSpPr>
          <p:cNvPr id="6" name="object 6"/>
          <p:cNvSpPr txBox="1">
            <a:spLocks noGrp="1"/>
          </p:cNvSpPr>
          <p:nvPr>
            <p:ph type="title"/>
          </p:nvPr>
        </p:nvSpPr>
        <p:spPr>
          <a:xfrm>
            <a:off x="1868039" y="203641"/>
            <a:ext cx="14018894" cy="1122680"/>
          </a:xfrm>
          <a:prstGeom prst="rect">
            <a:avLst/>
          </a:prstGeom>
        </p:spPr>
        <p:txBody>
          <a:bodyPr vert="horz" wrap="square" lIns="0" tIns="12700" rIns="0" bIns="0" rtlCol="0">
            <a:spAutoFit/>
          </a:bodyPr>
          <a:lstStyle/>
          <a:p>
            <a:pPr marL="12700">
              <a:lnSpc>
                <a:spcPct val="100000"/>
              </a:lnSpc>
              <a:spcBef>
                <a:spcPts val="100"/>
              </a:spcBef>
            </a:pPr>
            <a:r>
              <a:rPr sz="7200" spc="245" dirty="0">
                <a:solidFill>
                  <a:srgbClr val="004AAC"/>
                </a:solidFill>
                <a:latin typeface="Calibri"/>
                <a:cs typeface="Calibri"/>
              </a:rPr>
              <a:t>Hardware</a:t>
            </a:r>
            <a:r>
              <a:rPr sz="7200" spc="150" dirty="0">
                <a:solidFill>
                  <a:srgbClr val="004AAC"/>
                </a:solidFill>
                <a:latin typeface="Calibri"/>
                <a:cs typeface="Calibri"/>
              </a:rPr>
              <a:t> </a:t>
            </a:r>
            <a:r>
              <a:rPr sz="7200" spc="105" dirty="0">
                <a:solidFill>
                  <a:srgbClr val="004AAC"/>
                </a:solidFill>
                <a:latin typeface="Calibri"/>
                <a:cs typeface="Calibri"/>
              </a:rPr>
              <a:t>and</a:t>
            </a:r>
            <a:r>
              <a:rPr sz="7200" spc="150" dirty="0">
                <a:solidFill>
                  <a:srgbClr val="004AAC"/>
                </a:solidFill>
                <a:latin typeface="Calibri"/>
                <a:cs typeface="Calibri"/>
              </a:rPr>
              <a:t> </a:t>
            </a:r>
            <a:r>
              <a:rPr sz="7200" spc="-30" dirty="0">
                <a:solidFill>
                  <a:srgbClr val="004AAC"/>
                </a:solidFill>
                <a:latin typeface="Calibri"/>
                <a:cs typeface="Calibri"/>
              </a:rPr>
              <a:t>software</a:t>
            </a:r>
            <a:r>
              <a:rPr sz="7200" spc="150" dirty="0">
                <a:solidFill>
                  <a:srgbClr val="004AAC"/>
                </a:solidFill>
                <a:latin typeface="Calibri"/>
                <a:cs typeface="Calibri"/>
              </a:rPr>
              <a:t> </a:t>
            </a:r>
            <a:r>
              <a:rPr sz="7200" spc="110" dirty="0">
                <a:solidFill>
                  <a:srgbClr val="004AAC"/>
                </a:solidFill>
                <a:latin typeface="Calibri"/>
                <a:cs typeface="Calibri"/>
              </a:rPr>
              <a:t>requirment</a:t>
            </a:r>
            <a:endParaRPr sz="7200">
              <a:latin typeface="Calibri"/>
              <a:cs typeface="Calibri"/>
            </a:endParaRPr>
          </a:p>
        </p:txBody>
      </p:sp>
      <p:pic>
        <p:nvPicPr>
          <p:cNvPr id="7" name="object 7"/>
          <p:cNvPicPr/>
          <p:nvPr/>
        </p:nvPicPr>
        <p:blipFill>
          <a:blip r:embed="rId6" cstate="print"/>
          <a:stretch>
            <a:fillRect/>
          </a:stretch>
        </p:blipFill>
        <p:spPr>
          <a:xfrm>
            <a:off x="1028700" y="1719627"/>
            <a:ext cx="4952999" cy="1066799"/>
          </a:xfrm>
          <a:prstGeom prst="rect">
            <a:avLst/>
          </a:prstGeom>
        </p:spPr>
      </p:pic>
      <p:sp>
        <p:nvSpPr>
          <p:cNvPr id="8" name="object 8"/>
          <p:cNvSpPr txBox="1"/>
          <p:nvPr/>
        </p:nvSpPr>
        <p:spPr>
          <a:xfrm>
            <a:off x="2192635" y="1831771"/>
            <a:ext cx="2628900" cy="817880"/>
          </a:xfrm>
          <a:prstGeom prst="rect">
            <a:avLst/>
          </a:prstGeom>
        </p:spPr>
        <p:txBody>
          <a:bodyPr vert="horz" wrap="square" lIns="0" tIns="12700" rIns="0" bIns="0" rtlCol="0">
            <a:spAutoFit/>
          </a:bodyPr>
          <a:lstStyle/>
          <a:p>
            <a:pPr marL="12700">
              <a:lnSpc>
                <a:spcPct val="100000"/>
              </a:lnSpc>
              <a:spcBef>
                <a:spcPts val="100"/>
              </a:spcBef>
            </a:pPr>
            <a:r>
              <a:rPr sz="5200" spc="-55" dirty="0">
                <a:latin typeface="Calibri"/>
                <a:cs typeface="Calibri"/>
              </a:rPr>
              <a:t>Hardware</a:t>
            </a:r>
            <a:endParaRPr sz="5200" dirty="0">
              <a:latin typeface="Calibri"/>
              <a:cs typeface="Calibri"/>
            </a:endParaRPr>
          </a:p>
        </p:txBody>
      </p:sp>
      <p:pic>
        <p:nvPicPr>
          <p:cNvPr id="9" name="object 9"/>
          <p:cNvPicPr/>
          <p:nvPr/>
        </p:nvPicPr>
        <p:blipFill>
          <a:blip r:embed="rId7" cstate="print"/>
          <a:stretch>
            <a:fillRect/>
          </a:stretch>
        </p:blipFill>
        <p:spPr>
          <a:xfrm>
            <a:off x="1195399" y="3244935"/>
            <a:ext cx="4791074" cy="5188618"/>
          </a:xfrm>
          <a:prstGeom prst="rect">
            <a:avLst/>
          </a:prstGeom>
        </p:spPr>
      </p:pic>
      <p:pic>
        <p:nvPicPr>
          <p:cNvPr id="10" name="object 10"/>
          <p:cNvPicPr/>
          <p:nvPr/>
        </p:nvPicPr>
        <p:blipFill>
          <a:blip r:embed="rId8" cstate="print"/>
          <a:stretch>
            <a:fillRect/>
          </a:stretch>
        </p:blipFill>
        <p:spPr>
          <a:xfrm>
            <a:off x="7125151" y="2139692"/>
            <a:ext cx="4047191" cy="3761451"/>
          </a:xfrm>
          <a:prstGeom prst="rect">
            <a:avLst/>
          </a:prstGeom>
        </p:spPr>
      </p:pic>
      <p:pic>
        <p:nvPicPr>
          <p:cNvPr id="11" name="object 11"/>
          <p:cNvPicPr/>
          <p:nvPr/>
        </p:nvPicPr>
        <p:blipFill>
          <a:blip r:embed="rId9" cstate="print"/>
          <a:stretch>
            <a:fillRect/>
          </a:stretch>
        </p:blipFill>
        <p:spPr>
          <a:xfrm>
            <a:off x="11933548" y="3655876"/>
            <a:ext cx="4936412" cy="4152899"/>
          </a:xfrm>
          <a:prstGeom prst="rect">
            <a:avLst/>
          </a:prstGeom>
        </p:spPr>
      </p:pic>
      <p:sp>
        <p:nvSpPr>
          <p:cNvPr id="12" name="object 12"/>
          <p:cNvSpPr txBox="1"/>
          <p:nvPr/>
        </p:nvSpPr>
        <p:spPr>
          <a:xfrm>
            <a:off x="1843854" y="8411267"/>
            <a:ext cx="2804346" cy="536044"/>
          </a:xfrm>
          <a:prstGeom prst="rect">
            <a:avLst/>
          </a:prstGeom>
        </p:spPr>
        <p:txBody>
          <a:bodyPr vert="horz" wrap="square" lIns="0" tIns="12700" rIns="0" bIns="0" rtlCol="0">
            <a:spAutoFit/>
          </a:bodyPr>
          <a:lstStyle/>
          <a:p>
            <a:pPr marL="12700">
              <a:lnSpc>
                <a:spcPct val="100000"/>
              </a:lnSpc>
              <a:spcBef>
                <a:spcPts val="100"/>
              </a:spcBef>
            </a:pPr>
            <a:r>
              <a:rPr lang="en-IN" sz="3400" b="1" spc="10" dirty="0">
                <a:solidFill>
                  <a:srgbClr val="004AAC"/>
                </a:solidFill>
                <a:latin typeface="Calibri"/>
                <a:cs typeface="Calibri"/>
              </a:rPr>
              <a:t>256GB</a:t>
            </a:r>
            <a:r>
              <a:rPr lang="en-IN" sz="3400" b="1" spc="5" dirty="0">
                <a:solidFill>
                  <a:srgbClr val="004AAC"/>
                </a:solidFill>
                <a:latin typeface="Calibri"/>
                <a:cs typeface="Calibri"/>
              </a:rPr>
              <a:t> </a:t>
            </a:r>
            <a:r>
              <a:rPr lang="en-IN" sz="3400" b="1" spc="370" dirty="0">
                <a:solidFill>
                  <a:srgbClr val="004AAC"/>
                </a:solidFill>
                <a:latin typeface="Calibri"/>
                <a:cs typeface="Calibri"/>
              </a:rPr>
              <a:t>HDD</a:t>
            </a:r>
            <a:endParaRPr lang="en-IN" sz="3400" dirty="0">
              <a:latin typeface="Calibri"/>
              <a:cs typeface="Calibri"/>
            </a:endParaRPr>
          </a:p>
        </p:txBody>
      </p:sp>
      <p:sp>
        <p:nvSpPr>
          <p:cNvPr id="13" name="object 13"/>
          <p:cNvSpPr txBox="1"/>
          <p:nvPr/>
        </p:nvSpPr>
        <p:spPr>
          <a:xfrm>
            <a:off x="7467600" y="6102985"/>
            <a:ext cx="2113534" cy="536044"/>
          </a:xfrm>
          <a:prstGeom prst="rect">
            <a:avLst/>
          </a:prstGeom>
        </p:spPr>
        <p:txBody>
          <a:bodyPr vert="horz" wrap="square" lIns="0" tIns="12700" rIns="0" bIns="0" rtlCol="0">
            <a:spAutoFit/>
          </a:bodyPr>
          <a:lstStyle/>
          <a:p>
            <a:pPr marL="12700">
              <a:lnSpc>
                <a:spcPct val="100000"/>
              </a:lnSpc>
              <a:spcBef>
                <a:spcPts val="100"/>
              </a:spcBef>
            </a:pPr>
            <a:r>
              <a:rPr lang="en-US" sz="3400" b="1" spc="40" dirty="0">
                <a:solidFill>
                  <a:srgbClr val="004AAC"/>
                </a:solidFill>
                <a:latin typeface="Calibri"/>
                <a:cs typeface="Calibri"/>
              </a:rPr>
              <a:t>8</a:t>
            </a:r>
            <a:r>
              <a:rPr lang="en-IN" sz="3400" b="1" spc="40" dirty="0">
                <a:solidFill>
                  <a:srgbClr val="004AAC"/>
                </a:solidFill>
                <a:latin typeface="Calibri"/>
                <a:cs typeface="Calibri"/>
              </a:rPr>
              <a:t>GB</a:t>
            </a:r>
            <a:r>
              <a:rPr sz="3400" b="1" dirty="0">
                <a:solidFill>
                  <a:srgbClr val="004AAC"/>
                </a:solidFill>
                <a:latin typeface="Calibri"/>
                <a:cs typeface="Calibri"/>
              </a:rPr>
              <a:t> </a:t>
            </a:r>
            <a:r>
              <a:rPr sz="3400" b="1" spc="385" dirty="0">
                <a:solidFill>
                  <a:srgbClr val="004AAC"/>
                </a:solidFill>
                <a:latin typeface="Calibri"/>
                <a:cs typeface="Calibri"/>
              </a:rPr>
              <a:t>RAM</a:t>
            </a:r>
            <a:endParaRPr sz="3400" dirty="0">
              <a:latin typeface="Calibri"/>
              <a:cs typeface="Calibri"/>
            </a:endParaRPr>
          </a:p>
        </p:txBody>
      </p:sp>
      <p:sp>
        <p:nvSpPr>
          <p:cNvPr id="14" name="object 14"/>
          <p:cNvSpPr txBox="1"/>
          <p:nvPr/>
        </p:nvSpPr>
        <p:spPr>
          <a:xfrm>
            <a:off x="13086505" y="8057012"/>
            <a:ext cx="3023235" cy="543560"/>
          </a:xfrm>
          <a:prstGeom prst="rect">
            <a:avLst/>
          </a:prstGeom>
        </p:spPr>
        <p:txBody>
          <a:bodyPr vert="horz" wrap="square" lIns="0" tIns="12700" rIns="0" bIns="0" rtlCol="0">
            <a:spAutoFit/>
          </a:bodyPr>
          <a:lstStyle/>
          <a:p>
            <a:pPr marL="12700">
              <a:lnSpc>
                <a:spcPct val="100000"/>
              </a:lnSpc>
              <a:spcBef>
                <a:spcPts val="100"/>
              </a:spcBef>
            </a:pPr>
            <a:r>
              <a:rPr sz="3400" b="1" spc="-25" dirty="0">
                <a:solidFill>
                  <a:srgbClr val="004AAC"/>
                </a:solidFill>
                <a:latin typeface="Calibri"/>
                <a:cs typeface="Calibri"/>
              </a:rPr>
              <a:t>4</a:t>
            </a:r>
            <a:r>
              <a:rPr sz="3400" b="1" spc="40" dirty="0">
                <a:solidFill>
                  <a:srgbClr val="004AAC"/>
                </a:solidFill>
                <a:latin typeface="Calibri"/>
                <a:cs typeface="Calibri"/>
              </a:rPr>
              <a:t> </a:t>
            </a:r>
            <a:r>
              <a:rPr sz="3400" b="1" spc="10" dirty="0">
                <a:solidFill>
                  <a:srgbClr val="004AAC"/>
                </a:solidFill>
                <a:latin typeface="Calibri"/>
                <a:cs typeface="Calibri"/>
              </a:rPr>
              <a:t>core</a:t>
            </a:r>
            <a:r>
              <a:rPr sz="3400" b="1" spc="40" dirty="0">
                <a:solidFill>
                  <a:srgbClr val="004AAC"/>
                </a:solidFill>
                <a:latin typeface="Calibri"/>
                <a:cs typeface="Calibri"/>
              </a:rPr>
              <a:t> </a:t>
            </a:r>
            <a:r>
              <a:rPr sz="3400" b="1" spc="20" dirty="0">
                <a:solidFill>
                  <a:srgbClr val="004AAC"/>
                </a:solidFill>
                <a:latin typeface="Calibri"/>
                <a:cs typeface="Calibri"/>
              </a:rPr>
              <a:t>processor</a:t>
            </a:r>
            <a:endParaRPr sz="34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1227</TotalTime>
  <Words>974</Words>
  <Application>Microsoft Office PowerPoint</Application>
  <PresentationFormat>Custom</PresentationFormat>
  <Paragraphs>112</Paragraphs>
  <Slides>30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vt:lpstr>
      <vt:lpstr>Calibri</vt:lpstr>
      <vt:lpstr>Consolas</vt:lpstr>
      <vt:lpstr>Georgia</vt:lpstr>
      <vt:lpstr>Microsoft Sans Serif</vt:lpstr>
      <vt:lpstr>Times New Roman</vt:lpstr>
      <vt:lpstr>Verdana</vt:lpstr>
      <vt:lpstr>Office Theme</vt:lpstr>
      <vt:lpstr>FACE RECOGNITION  DSN-2098</vt:lpstr>
      <vt:lpstr>Team  Members</vt:lpstr>
      <vt:lpstr>Contents</vt:lpstr>
      <vt:lpstr>Introduction</vt:lpstr>
      <vt:lpstr>Existing work with Limitation</vt:lpstr>
      <vt:lpstr>Proposed work and methodology</vt:lpstr>
      <vt:lpstr>Novelty of project</vt:lpstr>
      <vt:lpstr>Real time usage</vt:lpstr>
      <vt:lpstr>Hardware and software requirment</vt:lpstr>
      <vt:lpstr>Software</vt:lpstr>
      <vt:lpstr>PowerPoint Presentation</vt:lpstr>
      <vt:lpstr>Literature review:</vt:lpstr>
      <vt:lpstr>Module description and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Review Group No: 137</dc:title>
  <dc:creator>Mohit Sharma</dc:creator>
  <cp:keywords>DAFM5BmPrmk,BAE4-vzLzUg</cp:keywords>
  <cp:lastModifiedBy>Harshit Dhundale</cp:lastModifiedBy>
  <cp:revision>16</cp:revision>
  <dcterms:created xsi:type="dcterms:W3CDTF">2022-09-30T05:35:01Z</dcterms:created>
  <dcterms:modified xsi:type="dcterms:W3CDTF">2022-10-06T05:26:00Z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2022-09-29T00:00:00Z</vt:filetime>
  </property>
  <property fmtid="{D5CDD505-2E9C-101B-9397-08002B2CF9AE}" pid="3" name="Creator">
    <vt:lpwstr>Canva</vt:lpwstr>
  </property>
  <property fmtid="{D5CDD505-2E9C-101B-9397-08002B2CF9AE}" pid="4" name="LastSaved">
    <vt:filetime>2022-09-29T00:00:00Z</vt:filetime>
  </property>
</Properties>
</file>